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2" r:id="rId5"/>
    <p:sldId id="258" r:id="rId6"/>
    <p:sldId id="263" r:id="rId7"/>
    <p:sldId id="260" r:id="rId8"/>
    <p:sldId id="261" r:id="rId9"/>
    <p:sldId id="264" r:id="rId10"/>
    <p:sldId id="265" r:id="rId11"/>
    <p:sldId id="266" r:id="rId12"/>
    <p:sldId id="267" r:id="rId13"/>
    <p:sldId id="268" r:id="rId14"/>
    <p:sldId id="269" r:id="rId15"/>
    <p:sldId id="270" r:id="rId16"/>
    <p:sldId id="271" r:id="rId17"/>
    <p:sldId id="273" r:id="rId18"/>
    <p:sldId id="274" r:id="rId19"/>
    <p:sldId id="275" r:id="rId20"/>
    <p:sldId id="283" r:id="rId21"/>
    <p:sldId id="276" r:id="rId22"/>
    <p:sldId id="277" r:id="rId23"/>
    <p:sldId id="278" r:id="rId24"/>
    <p:sldId id="279" r:id="rId25"/>
    <p:sldId id="272" r:id="rId26"/>
    <p:sldId id="280" r:id="rId27"/>
    <p:sldId id="281" r:id="rId28"/>
    <p:sldId id="28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87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55A3-9918-4DB3-B9FC-4A09FBD3ED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853C29C-0AD4-48D2-9C16-9B6FCBBCFC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6FE90E1-4BF8-4104-B4FF-0C619312E9E4}"/>
              </a:ext>
            </a:extLst>
          </p:cNvPr>
          <p:cNvSpPr>
            <a:spLocks noGrp="1"/>
          </p:cNvSpPr>
          <p:nvPr>
            <p:ph type="dt" sz="half" idx="10"/>
          </p:nvPr>
        </p:nvSpPr>
        <p:spPr/>
        <p:txBody>
          <a:bodyPr/>
          <a:lstStyle/>
          <a:p>
            <a:fld id="{19FBDF0D-3667-4CCC-AA77-F3DCB0A7F8DB}" type="datetimeFigureOut">
              <a:rPr lang="en-IN" smtClean="0"/>
              <a:t>03-09-2024</a:t>
            </a:fld>
            <a:endParaRPr lang="en-IN"/>
          </a:p>
        </p:txBody>
      </p:sp>
      <p:sp>
        <p:nvSpPr>
          <p:cNvPr id="5" name="Footer Placeholder 4">
            <a:extLst>
              <a:ext uri="{FF2B5EF4-FFF2-40B4-BE49-F238E27FC236}">
                <a16:creationId xmlns:a16="http://schemas.microsoft.com/office/drawing/2014/main" id="{5A028CAC-1FD0-43E6-BBDC-CCFF02A67B0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702B9B2-08A6-41CB-840D-C2EDF3EACA81}"/>
              </a:ext>
            </a:extLst>
          </p:cNvPr>
          <p:cNvSpPr>
            <a:spLocks noGrp="1"/>
          </p:cNvSpPr>
          <p:nvPr>
            <p:ph type="sldNum" sz="quarter" idx="12"/>
          </p:nvPr>
        </p:nvSpPr>
        <p:spPr/>
        <p:txBody>
          <a:bodyPr/>
          <a:lstStyle/>
          <a:p>
            <a:fld id="{31691F7D-EE2F-4170-8005-6EE52DFD28DD}" type="slidenum">
              <a:rPr lang="en-IN" smtClean="0"/>
              <a:t>‹#›</a:t>
            </a:fld>
            <a:endParaRPr lang="en-IN"/>
          </a:p>
        </p:txBody>
      </p:sp>
    </p:spTree>
    <p:extLst>
      <p:ext uri="{BB962C8B-B14F-4D97-AF65-F5344CB8AC3E}">
        <p14:creationId xmlns:p14="http://schemas.microsoft.com/office/powerpoint/2010/main" val="946925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DDB6E-327E-4F58-8235-02CBA67E443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66DA92A-2D58-4ADE-9644-1DB43BFB429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033AC2A-C74A-483A-85CF-0F21417E7B6A}"/>
              </a:ext>
            </a:extLst>
          </p:cNvPr>
          <p:cNvSpPr>
            <a:spLocks noGrp="1"/>
          </p:cNvSpPr>
          <p:nvPr>
            <p:ph type="dt" sz="half" idx="10"/>
          </p:nvPr>
        </p:nvSpPr>
        <p:spPr/>
        <p:txBody>
          <a:bodyPr/>
          <a:lstStyle/>
          <a:p>
            <a:fld id="{19FBDF0D-3667-4CCC-AA77-F3DCB0A7F8DB}" type="datetimeFigureOut">
              <a:rPr lang="en-IN" smtClean="0"/>
              <a:t>03-09-2024</a:t>
            </a:fld>
            <a:endParaRPr lang="en-IN"/>
          </a:p>
        </p:txBody>
      </p:sp>
      <p:sp>
        <p:nvSpPr>
          <p:cNvPr id="5" name="Footer Placeholder 4">
            <a:extLst>
              <a:ext uri="{FF2B5EF4-FFF2-40B4-BE49-F238E27FC236}">
                <a16:creationId xmlns:a16="http://schemas.microsoft.com/office/drawing/2014/main" id="{2C369BA3-0658-4CB8-807D-A091FFFF7C8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E273B1F-D409-4E09-8390-A709C49B3D87}"/>
              </a:ext>
            </a:extLst>
          </p:cNvPr>
          <p:cNvSpPr>
            <a:spLocks noGrp="1"/>
          </p:cNvSpPr>
          <p:nvPr>
            <p:ph type="sldNum" sz="quarter" idx="12"/>
          </p:nvPr>
        </p:nvSpPr>
        <p:spPr/>
        <p:txBody>
          <a:bodyPr/>
          <a:lstStyle/>
          <a:p>
            <a:fld id="{31691F7D-EE2F-4170-8005-6EE52DFD28DD}" type="slidenum">
              <a:rPr lang="en-IN" smtClean="0"/>
              <a:t>‹#›</a:t>
            </a:fld>
            <a:endParaRPr lang="en-IN"/>
          </a:p>
        </p:txBody>
      </p:sp>
    </p:spTree>
    <p:extLst>
      <p:ext uri="{BB962C8B-B14F-4D97-AF65-F5344CB8AC3E}">
        <p14:creationId xmlns:p14="http://schemas.microsoft.com/office/powerpoint/2010/main" val="578127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1C48DA-BB7A-498B-811C-02B87B79916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9E3979C-4214-48DC-A50B-17F9AD265DF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B657776-7A7B-4AF4-9E81-CE2F0108DF6E}"/>
              </a:ext>
            </a:extLst>
          </p:cNvPr>
          <p:cNvSpPr>
            <a:spLocks noGrp="1"/>
          </p:cNvSpPr>
          <p:nvPr>
            <p:ph type="dt" sz="half" idx="10"/>
          </p:nvPr>
        </p:nvSpPr>
        <p:spPr/>
        <p:txBody>
          <a:bodyPr/>
          <a:lstStyle/>
          <a:p>
            <a:fld id="{19FBDF0D-3667-4CCC-AA77-F3DCB0A7F8DB}" type="datetimeFigureOut">
              <a:rPr lang="en-IN" smtClean="0"/>
              <a:t>03-09-2024</a:t>
            </a:fld>
            <a:endParaRPr lang="en-IN"/>
          </a:p>
        </p:txBody>
      </p:sp>
      <p:sp>
        <p:nvSpPr>
          <p:cNvPr id="5" name="Footer Placeholder 4">
            <a:extLst>
              <a:ext uri="{FF2B5EF4-FFF2-40B4-BE49-F238E27FC236}">
                <a16:creationId xmlns:a16="http://schemas.microsoft.com/office/drawing/2014/main" id="{1AC936C9-9C04-409B-9CE3-DC5284A8B0F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8585524-385B-4ADB-89B2-6B1218C601B1}"/>
              </a:ext>
            </a:extLst>
          </p:cNvPr>
          <p:cNvSpPr>
            <a:spLocks noGrp="1"/>
          </p:cNvSpPr>
          <p:nvPr>
            <p:ph type="sldNum" sz="quarter" idx="12"/>
          </p:nvPr>
        </p:nvSpPr>
        <p:spPr/>
        <p:txBody>
          <a:bodyPr/>
          <a:lstStyle/>
          <a:p>
            <a:fld id="{31691F7D-EE2F-4170-8005-6EE52DFD28DD}" type="slidenum">
              <a:rPr lang="en-IN" smtClean="0"/>
              <a:t>‹#›</a:t>
            </a:fld>
            <a:endParaRPr lang="en-IN"/>
          </a:p>
        </p:txBody>
      </p:sp>
    </p:spTree>
    <p:extLst>
      <p:ext uri="{BB962C8B-B14F-4D97-AF65-F5344CB8AC3E}">
        <p14:creationId xmlns:p14="http://schemas.microsoft.com/office/powerpoint/2010/main" val="3195957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0A87F-0367-4601-9F47-C17DC1A2C18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054C1E2-21EE-49B9-96AD-334AE79BF0D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8E2281E-4B7D-4605-8156-82FD6C1699CA}"/>
              </a:ext>
            </a:extLst>
          </p:cNvPr>
          <p:cNvSpPr>
            <a:spLocks noGrp="1"/>
          </p:cNvSpPr>
          <p:nvPr>
            <p:ph type="dt" sz="half" idx="10"/>
          </p:nvPr>
        </p:nvSpPr>
        <p:spPr/>
        <p:txBody>
          <a:bodyPr/>
          <a:lstStyle/>
          <a:p>
            <a:fld id="{19FBDF0D-3667-4CCC-AA77-F3DCB0A7F8DB}" type="datetimeFigureOut">
              <a:rPr lang="en-IN" smtClean="0"/>
              <a:t>03-09-2024</a:t>
            </a:fld>
            <a:endParaRPr lang="en-IN"/>
          </a:p>
        </p:txBody>
      </p:sp>
      <p:sp>
        <p:nvSpPr>
          <p:cNvPr id="5" name="Footer Placeholder 4">
            <a:extLst>
              <a:ext uri="{FF2B5EF4-FFF2-40B4-BE49-F238E27FC236}">
                <a16:creationId xmlns:a16="http://schemas.microsoft.com/office/drawing/2014/main" id="{4DFE6967-7644-41D5-BA2B-35029A757D9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E547E69-AA4E-49D2-80C2-8EFC67119A7A}"/>
              </a:ext>
            </a:extLst>
          </p:cNvPr>
          <p:cNvSpPr>
            <a:spLocks noGrp="1"/>
          </p:cNvSpPr>
          <p:nvPr>
            <p:ph type="sldNum" sz="quarter" idx="12"/>
          </p:nvPr>
        </p:nvSpPr>
        <p:spPr/>
        <p:txBody>
          <a:bodyPr/>
          <a:lstStyle/>
          <a:p>
            <a:fld id="{31691F7D-EE2F-4170-8005-6EE52DFD28DD}" type="slidenum">
              <a:rPr lang="en-IN" smtClean="0"/>
              <a:t>‹#›</a:t>
            </a:fld>
            <a:endParaRPr lang="en-IN"/>
          </a:p>
        </p:txBody>
      </p:sp>
    </p:spTree>
    <p:extLst>
      <p:ext uri="{BB962C8B-B14F-4D97-AF65-F5344CB8AC3E}">
        <p14:creationId xmlns:p14="http://schemas.microsoft.com/office/powerpoint/2010/main" val="952676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711BA-4667-4D5C-874D-101808DCC6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16BB3FA-7B97-4020-9C3B-0A1C7E7D23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58443E6-9E8C-4137-989D-15F8AEAA770B}"/>
              </a:ext>
            </a:extLst>
          </p:cNvPr>
          <p:cNvSpPr>
            <a:spLocks noGrp="1"/>
          </p:cNvSpPr>
          <p:nvPr>
            <p:ph type="dt" sz="half" idx="10"/>
          </p:nvPr>
        </p:nvSpPr>
        <p:spPr/>
        <p:txBody>
          <a:bodyPr/>
          <a:lstStyle/>
          <a:p>
            <a:fld id="{19FBDF0D-3667-4CCC-AA77-F3DCB0A7F8DB}" type="datetimeFigureOut">
              <a:rPr lang="en-IN" smtClean="0"/>
              <a:t>03-09-2024</a:t>
            </a:fld>
            <a:endParaRPr lang="en-IN"/>
          </a:p>
        </p:txBody>
      </p:sp>
      <p:sp>
        <p:nvSpPr>
          <p:cNvPr id="5" name="Footer Placeholder 4">
            <a:extLst>
              <a:ext uri="{FF2B5EF4-FFF2-40B4-BE49-F238E27FC236}">
                <a16:creationId xmlns:a16="http://schemas.microsoft.com/office/drawing/2014/main" id="{78436780-B600-42A9-B193-1A2E826B2C8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1ADEC52-656D-4183-AF71-D8CA38A15B46}"/>
              </a:ext>
            </a:extLst>
          </p:cNvPr>
          <p:cNvSpPr>
            <a:spLocks noGrp="1"/>
          </p:cNvSpPr>
          <p:nvPr>
            <p:ph type="sldNum" sz="quarter" idx="12"/>
          </p:nvPr>
        </p:nvSpPr>
        <p:spPr/>
        <p:txBody>
          <a:bodyPr/>
          <a:lstStyle/>
          <a:p>
            <a:fld id="{31691F7D-EE2F-4170-8005-6EE52DFD28DD}" type="slidenum">
              <a:rPr lang="en-IN" smtClean="0"/>
              <a:t>‹#›</a:t>
            </a:fld>
            <a:endParaRPr lang="en-IN"/>
          </a:p>
        </p:txBody>
      </p:sp>
    </p:spTree>
    <p:extLst>
      <p:ext uri="{BB962C8B-B14F-4D97-AF65-F5344CB8AC3E}">
        <p14:creationId xmlns:p14="http://schemas.microsoft.com/office/powerpoint/2010/main" val="3685682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59AF3-2134-4D1F-A18D-2E92A80CFE9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53F4696-671E-4C0A-8B5A-27D30078EE8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6E1835C-8D73-40F1-A2FA-16215B32967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7D4E4F7-B15B-46D6-9120-55DBF9766FBB}"/>
              </a:ext>
            </a:extLst>
          </p:cNvPr>
          <p:cNvSpPr>
            <a:spLocks noGrp="1"/>
          </p:cNvSpPr>
          <p:nvPr>
            <p:ph type="dt" sz="half" idx="10"/>
          </p:nvPr>
        </p:nvSpPr>
        <p:spPr/>
        <p:txBody>
          <a:bodyPr/>
          <a:lstStyle/>
          <a:p>
            <a:fld id="{19FBDF0D-3667-4CCC-AA77-F3DCB0A7F8DB}" type="datetimeFigureOut">
              <a:rPr lang="en-IN" smtClean="0"/>
              <a:t>03-09-2024</a:t>
            </a:fld>
            <a:endParaRPr lang="en-IN"/>
          </a:p>
        </p:txBody>
      </p:sp>
      <p:sp>
        <p:nvSpPr>
          <p:cNvPr id="6" name="Footer Placeholder 5">
            <a:extLst>
              <a:ext uri="{FF2B5EF4-FFF2-40B4-BE49-F238E27FC236}">
                <a16:creationId xmlns:a16="http://schemas.microsoft.com/office/drawing/2014/main" id="{FB1A5BD0-0B5E-48B9-88BC-28270BEB4C7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8C4B97D-F6E5-4C6E-80EC-8EA8FB8919E1}"/>
              </a:ext>
            </a:extLst>
          </p:cNvPr>
          <p:cNvSpPr>
            <a:spLocks noGrp="1"/>
          </p:cNvSpPr>
          <p:nvPr>
            <p:ph type="sldNum" sz="quarter" idx="12"/>
          </p:nvPr>
        </p:nvSpPr>
        <p:spPr/>
        <p:txBody>
          <a:bodyPr/>
          <a:lstStyle/>
          <a:p>
            <a:fld id="{31691F7D-EE2F-4170-8005-6EE52DFD28DD}" type="slidenum">
              <a:rPr lang="en-IN" smtClean="0"/>
              <a:t>‹#›</a:t>
            </a:fld>
            <a:endParaRPr lang="en-IN"/>
          </a:p>
        </p:txBody>
      </p:sp>
    </p:spTree>
    <p:extLst>
      <p:ext uri="{BB962C8B-B14F-4D97-AF65-F5344CB8AC3E}">
        <p14:creationId xmlns:p14="http://schemas.microsoft.com/office/powerpoint/2010/main" val="1950685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FF93A-F9CF-4AB0-903F-C27E4D15520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B215F98-CC6B-4EA2-A9F2-80381DA5E4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14AE710-D957-4881-A4FF-F05BED88411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2C1B63C-67DE-4F51-945E-E220B08109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B228F43-5B60-480B-95ED-DF43ABC231F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58BBA9E-635A-4A13-B2A3-9DE953E8D7BA}"/>
              </a:ext>
            </a:extLst>
          </p:cNvPr>
          <p:cNvSpPr>
            <a:spLocks noGrp="1"/>
          </p:cNvSpPr>
          <p:nvPr>
            <p:ph type="dt" sz="half" idx="10"/>
          </p:nvPr>
        </p:nvSpPr>
        <p:spPr/>
        <p:txBody>
          <a:bodyPr/>
          <a:lstStyle/>
          <a:p>
            <a:fld id="{19FBDF0D-3667-4CCC-AA77-F3DCB0A7F8DB}" type="datetimeFigureOut">
              <a:rPr lang="en-IN" smtClean="0"/>
              <a:t>03-09-2024</a:t>
            </a:fld>
            <a:endParaRPr lang="en-IN"/>
          </a:p>
        </p:txBody>
      </p:sp>
      <p:sp>
        <p:nvSpPr>
          <p:cNvPr id="8" name="Footer Placeholder 7">
            <a:extLst>
              <a:ext uri="{FF2B5EF4-FFF2-40B4-BE49-F238E27FC236}">
                <a16:creationId xmlns:a16="http://schemas.microsoft.com/office/drawing/2014/main" id="{93340780-122B-4F21-94C0-7E408B18D34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F90EBB6-1B04-407B-A33C-E39CB90B891E}"/>
              </a:ext>
            </a:extLst>
          </p:cNvPr>
          <p:cNvSpPr>
            <a:spLocks noGrp="1"/>
          </p:cNvSpPr>
          <p:nvPr>
            <p:ph type="sldNum" sz="quarter" idx="12"/>
          </p:nvPr>
        </p:nvSpPr>
        <p:spPr/>
        <p:txBody>
          <a:bodyPr/>
          <a:lstStyle/>
          <a:p>
            <a:fld id="{31691F7D-EE2F-4170-8005-6EE52DFD28DD}" type="slidenum">
              <a:rPr lang="en-IN" smtClean="0"/>
              <a:t>‹#›</a:t>
            </a:fld>
            <a:endParaRPr lang="en-IN"/>
          </a:p>
        </p:txBody>
      </p:sp>
    </p:spTree>
    <p:extLst>
      <p:ext uri="{BB962C8B-B14F-4D97-AF65-F5344CB8AC3E}">
        <p14:creationId xmlns:p14="http://schemas.microsoft.com/office/powerpoint/2010/main" val="3376105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0B759-FEC2-49DF-8E72-FA352753E5A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6F1FB33-B054-4F68-AEB3-A2F054897EC4}"/>
              </a:ext>
            </a:extLst>
          </p:cNvPr>
          <p:cNvSpPr>
            <a:spLocks noGrp="1"/>
          </p:cNvSpPr>
          <p:nvPr>
            <p:ph type="dt" sz="half" idx="10"/>
          </p:nvPr>
        </p:nvSpPr>
        <p:spPr/>
        <p:txBody>
          <a:bodyPr/>
          <a:lstStyle/>
          <a:p>
            <a:fld id="{19FBDF0D-3667-4CCC-AA77-F3DCB0A7F8DB}" type="datetimeFigureOut">
              <a:rPr lang="en-IN" smtClean="0"/>
              <a:t>03-09-2024</a:t>
            </a:fld>
            <a:endParaRPr lang="en-IN"/>
          </a:p>
        </p:txBody>
      </p:sp>
      <p:sp>
        <p:nvSpPr>
          <p:cNvPr id="4" name="Footer Placeholder 3">
            <a:extLst>
              <a:ext uri="{FF2B5EF4-FFF2-40B4-BE49-F238E27FC236}">
                <a16:creationId xmlns:a16="http://schemas.microsoft.com/office/drawing/2014/main" id="{91C8E97B-CF18-4E7A-A13F-0CAF5D4C720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8276A2C-9219-46C8-8B08-E99E3B8697A8}"/>
              </a:ext>
            </a:extLst>
          </p:cNvPr>
          <p:cNvSpPr>
            <a:spLocks noGrp="1"/>
          </p:cNvSpPr>
          <p:nvPr>
            <p:ph type="sldNum" sz="quarter" idx="12"/>
          </p:nvPr>
        </p:nvSpPr>
        <p:spPr/>
        <p:txBody>
          <a:bodyPr/>
          <a:lstStyle/>
          <a:p>
            <a:fld id="{31691F7D-EE2F-4170-8005-6EE52DFD28DD}" type="slidenum">
              <a:rPr lang="en-IN" smtClean="0"/>
              <a:t>‹#›</a:t>
            </a:fld>
            <a:endParaRPr lang="en-IN"/>
          </a:p>
        </p:txBody>
      </p:sp>
    </p:spTree>
    <p:extLst>
      <p:ext uri="{BB962C8B-B14F-4D97-AF65-F5344CB8AC3E}">
        <p14:creationId xmlns:p14="http://schemas.microsoft.com/office/powerpoint/2010/main" val="1449857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004BA4-0534-45B7-8FBD-AE9C03942F14}"/>
              </a:ext>
            </a:extLst>
          </p:cNvPr>
          <p:cNvSpPr>
            <a:spLocks noGrp="1"/>
          </p:cNvSpPr>
          <p:nvPr>
            <p:ph type="dt" sz="half" idx="10"/>
          </p:nvPr>
        </p:nvSpPr>
        <p:spPr/>
        <p:txBody>
          <a:bodyPr/>
          <a:lstStyle/>
          <a:p>
            <a:fld id="{19FBDF0D-3667-4CCC-AA77-F3DCB0A7F8DB}" type="datetimeFigureOut">
              <a:rPr lang="en-IN" smtClean="0"/>
              <a:t>03-09-2024</a:t>
            </a:fld>
            <a:endParaRPr lang="en-IN"/>
          </a:p>
        </p:txBody>
      </p:sp>
      <p:sp>
        <p:nvSpPr>
          <p:cNvPr id="3" name="Footer Placeholder 2">
            <a:extLst>
              <a:ext uri="{FF2B5EF4-FFF2-40B4-BE49-F238E27FC236}">
                <a16:creationId xmlns:a16="http://schemas.microsoft.com/office/drawing/2014/main" id="{3D335973-3383-4683-A2EA-80D257CE41B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8BBA8B1-E0B3-410B-9138-A30889CE3D9C}"/>
              </a:ext>
            </a:extLst>
          </p:cNvPr>
          <p:cNvSpPr>
            <a:spLocks noGrp="1"/>
          </p:cNvSpPr>
          <p:nvPr>
            <p:ph type="sldNum" sz="quarter" idx="12"/>
          </p:nvPr>
        </p:nvSpPr>
        <p:spPr/>
        <p:txBody>
          <a:bodyPr/>
          <a:lstStyle/>
          <a:p>
            <a:fld id="{31691F7D-EE2F-4170-8005-6EE52DFD28DD}" type="slidenum">
              <a:rPr lang="en-IN" smtClean="0"/>
              <a:t>‹#›</a:t>
            </a:fld>
            <a:endParaRPr lang="en-IN"/>
          </a:p>
        </p:txBody>
      </p:sp>
    </p:spTree>
    <p:extLst>
      <p:ext uri="{BB962C8B-B14F-4D97-AF65-F5344CB8AC3E}">
        <p14:creationId xmlns:p14="http://schemas.microsoft.com/office/powerpoint/2010/main" val="531981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E4731-3689-4E50-8D4F-0C09E6FB8D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A89663E-FA0D-4D74-94BC-5797A25325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9927435-E910-435A-9120-A711E16DD5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CDAC52F-AB59-4CC9-B046-8DC9D0E52A95}"/>
              </a:ext>
            </a:extLst>
          </p:cNvPr>
          <p:cNvSpPr>
            <a:spLocks noGrp="1"/>
          </p:cNvSpPr>
          <p:nvPr>
            <p:ph type="dt" sz="half" idx="10"/>
          </p:nvPr>
        </p:nvSpPr>
        <p:spPr/>
        <p:txBody>
          <a:bodyPr/>
          <a:lstStyle/>
          <a:p>
            <a:fld id="{19FBDF0D-3667-4CCC-AA77-F3DCB0A7F8DB}" type="datetimeFigureOut">
              <a:rPr lang="en-IN" smtClean="0"/>
              <a:t>03-09-2024</a:t>
            </a:fld>
            <a:endParaRPr lang="en-IN"/>
          </a:p>
        </p:txBody>
      </p:sp>
      <p:sp>
        <p:nvSpPr>
          <p:cNvPr id="6" name="Footer Placeholder 5">
            <a:extLst>
              <a:ext uri="{FF2B5EF4-FFF2-40B4-BE49-F238E27FC236}">
                <a16:creationId xmlns:a16="http://schemas.microsoft.com/office/drawing/2014/main" id="{9F1C662F-F39E-470D-A598-CFF663AF74D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2EAB23B-C07E-435C-97B3-B8999A6B2413}"/>
              </a:ext>
            </a:extLst>
          </p:cNvPr>
          <p:cNvSpPr>
            <a:spLocks noGrp="1"/>
          </p:cNvSpPr>
          <p:nvPr>
            <p:ph type="sldNum" sz="quarter" idx="12"/>
          </p:nvPr>
        </p:nvSpPr>
        <p:spPr/>
        <p:txBody>
          <a:bodyPr/>
          <a:lstStyle/>
          <a:p>
            <a:fld id="{31691F7D-EE2F-4170-8005-6EE52DFD28DD}" type="slidenum">
              <a:rPr lang="en-IN" smtClean="0"/>
              <a:t>‹#›</a:t>
            </a:fld>
            <a:endParaRPr lang="en-IN"/>
          </a:p>
        </p:txBody>
      </p:sp>
    </p:spTree>
    <p:extLst>
      <p:ext uri="{BB962C8B-B14F-4D97-AF65-F5344CB8AC3E}">
        <p14:creationId xmlns:p14="http://schemas.microsoft.com/office/powerpoint/2010/main" val="847410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38289-9044-4B3A-BD87-60CC156A0D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30BD255-DC2C-4A02-BA4A-CCD7895A1A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D91648C-FD8E-485A-894D-AF5C7D4196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391A13A-7DB0-4E88-967A-B30BE942BF27}"/>
              </a:ext>
            </a:extLst>
          </p:cNvPr>
          <p:cNvSpPr>
            <a:spLocks noGrp="1"/>
          </p:cNvSpPr>
          <p:nvPr>
            <p:ph type="dt" sz="half" idx="10"/>
          </p:nvPr>
        </p:nvSpPr>
        <p:spPr/>
        <p:txBody>
          <a:bodyPr/>
          <a:lstStyle/>
          <a:p>
            <a:fld id="{19FBDF0D-3667-4CCC-AA77-F3DCB0A7F8DB}" type="datetimeFigureOut">
              <a:rPr lang="en-IN" smtClean="0"/>
              <a:t>03-09-2024</a:t>
            </a:fld>
            <a:endParaRPr lang="en-IN"/>
          </a:p>
        </p:txBody>
      </p:sp>
      <p:sp>
        <p:nvSpPr>
          <p:cNvPr id="6" name="Footer Placeholder 5">
            <a:extLst>
              <a:ext uri="{FF2B5EF4-FFF2-40B4-BE49-F238E27FC236}">
                <a16:creationId xmlns:a16="http://schemas.microsoft.com/office/drawing/2014/main" id="{ECE10B40-0A30-46EA-8ED2-1A7DB2D55BD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AE89276-3611-4713-95D6-5DCCE165CAD3}"/>
              </a:ext>
            </a:extLst>
          </p:cNvPr>
          <p:cNvSpPr>
            <a:spLocks noGrp="1"/>
          </p:cNvSpPr>
          <p:nvPr>
            <p:ph type="sldNum" sz="quarter" idx="12"/>
          </p:nvPr>
        </p:nvSpPr>
        <p:spPr/>
        <p:txBody>
          <a:bodyPr/>
          <a:lstStyle/>
          <a:p>
            <a:fld id="{31691F7D-EE2F-4170-8005-6EE52DFD28DD}" type="slidenum">
              <a:rPr lang="en-IN" smtClean="0"/>
              <a:t>‹#›</a:t>
            </a:fld>
            <a:endParaRPr lang="en-IN"/>
          </a:p>
        </p:txBody>
      </p:sp>
    </p:spTree>
    <p:extLst>
      <p:ext uri="{BB962C8B-B14F-4D97-AF65-F5344CB8AC3E}">
        <p14:creationId xmlns:p14="http://schemas.microsoft.com/office/powerpoint/2010/main" val="2642595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D5E6B3-604D-4026-86E9-41E1814391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E8E933C-04F2-4544-8160-71F301DD59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12553E9-EC73-4393-823B-7A0FB7CDC1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FBDF0D-3667-4CCC-AA77-F3DCB0A7F8DB}" type="datetimeFigureOut">
              <a:rPr lang="en-IN" smtClean="0"/>
              <a:t>03-09-2024</a:t>
            </a:fld>
            <a:endParaRPr lang="en-IN"/>
          </a:p>
        </p:txBody>
      </p:sp>
      <p:sp>
        <p:nvSpPr>
          <p:cNvPr id="5" name="Footer Placeholder 4">
            <a:extLst>
              <a:ext uri="{FF2B5EF4-FFF2-40B4-BE49-F238E27FC236}">
                <a16:creationId xmlns:a16="http://schemas.microsoft.com/office/drawing/2014/main" id="{9BF50E0E-C0CE-45C0-8B01-C5BBDD7CA5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5A7C272-91F0-48AF-8FB2-AEA1735102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691F7D-EE2F-4170-8005-6EE52DFD28DD}" type="slidenum">
              <a:rPr lang="en-IN" smtClean="0"/>
              <a:t>‹#›</a:t>
            </a:fld>
            <a:endParaRPr lang="en-IN"/>
          </a:p>
        </p:txBody>
      </p:sp>
    </p:spTree>
    <p:extLst>
      <p:ext uri="{BB962C8B-B14F-4D97-AF65-F5344CB8AC3E}">
        <p14:creationId xmlns:p14="http://schemas.microsoft.com/office/powerpoint/2010/main" val="22382305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7F7B6-8954-4862-9028-9BDA32485D02}"/>
              </a:ext>
            </a:extLst>
          </p:cNvPr>
          <p:cNvSpPr>
            <a:spLocks noGrp="1"/>
          </p:cNvSpPr>
          <p:nvPr>
            <p:ph type="ctrTitle"/>
          </p:nvPr>
        </p:nvSpPr>
        <p:spPr/>
        <p:txBody>
          <a:bodyPr>
            <a:normAutofit/>
          </a:bodyPr>
          <a:lstStyle/>
          <a:p>
            <a:r>
              <a:rPr lang="en-US" b="1" dirty="0">
                <a:solidFill>
                  <a:schemeClr val="accent6">
                    <a:lumMod val="75000"/>
                  </a:schemeClr>
                </a:solidFill>
              </a:rPr>
              <a:t>Imbalanced datasets</a:t>
            </a:r>
            <a:endParaRPr lang="en-IN" b="1" dirty="0">
              <a:solidFill>
                <a:schemeClr val="accent6">
                  <a:lumMod val="75000"/>
                </a:schemeClr>
              </a:solidFill>
            </a:endParaRPr>
          </a:p>
        </p:txBody>
      </p:sp>
      <p:sp>
        <p:nvSpPr>
          <p:cNvPr id="3" name="Subtitle 2">
            <a:extLst>
              <a:ext uri="{FF2B5EF4-FFF2-40B4-BE49-F238E27FC236}">
                <a16:creationId xmlns:a16="http://schemas.microsoft.com/office/drawing/2014/main" id="{40202931-26BD-4B51-A85C-1CF2663BA05C}"/>
              </a:ext>
            </a:extLst>
          </p:cNvPr>
          <p:cNvSpPr>
            <a:spLocks noGrp="1"/>
          </p:cNvSpPr>
          <p:nvPr>
            <p:ph type="subTitle" idx="1"/>
          </p:nvPr>
        </p:nvSpPr>
        <p:spPr/>
        <p:txBody>
          <a:bodyPr>
            <a:normAutofit/>
          </a:bodyPr>
          <a:lstStyle/>
          <a:p>
            <a:r>
              <a:rPr lang="en-IN" sz="3600" b="1" dirty="0">
                <a:solidFill>
                  <a:schemeClr val="accent2"/>
                </a:solidFill>
              </a:rPr>
              <a:t>By</a:t>
            </a:r>
          </a:p>
          <a:p>
            <a:r>
              <a:rPr lang="en-IN" sz="3600" b="1" dirty="0" err="1">
                <a:solidFill>
                  <a:schemeClr val="accent2"/>
                </a:solidFill>
              </a:rPr>
              <a:t>Dr.</a:t>
            </a:r>
            <a:r>
              <a:rPr lang="en-IN" sz="3600" b="1" dirty="0">
                <a:solidFill>
                  <a:schemeClr val="accent2"/>
                </a:solidFill>
              </a:rPr>
              <a:t> S PADMANABHAN</a:t>
            </a:r>
          </a:p>
        </p:txBody>
      </p:sp>
    </p:spTree>
    <p:extLst>
      <p:ext uri="{BB962C8B-B14F-4D97-AF65-F5344CB8AC3E}">
        <p14:creationId xmlns:p14="http://schemas.microsoft.com/office/powerpoint/2010/main" val="1024659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D9FC29-738F-47E0-963A-7A4859F0543D}"/>
              </a:ext>
            </a:extLst>
          </p:cNvPr>
          <p:cNvPicPr>
            <a:picLocks noChangeAspect="1"/>
          </p:cNvPicPr>
          <p:nvPr/>
        </p:nvPicPr>
        <p:blipFill rotWithShape="1">
          <a:blip r:embed="rId2">
            <a:extLst>
              <a:ext uri="{28A0092B-C50C-407E-A947-70E740481C1C}">
                <a14:useLocalDpi xmlns:a14="http://schemas.microsoft.com/office/drawing/2010/main" val="0"/>
              </a:ext>
            </a:extLst>
          </a:blip>
          <a:srcRect b="7520"/>
          <a:stretch/>
        </p:blipFill>
        <p:spPr>
          <a:xfrm>
            <a:off x="0" y="1674"/>
            <a:ext cx="12192000" cy="6339166"/>
          </a:xfrm>
          <a:prstGeom prst="rect">
            <a:avLst/>
          </a:prstGeom>
        </p:spPr>
      </p:pic>
    </p:spTree>
    <p:extLst>
      <p:ext uri="{BB962C8B-B14F-4D97-AF65-F5344CB8AC3E}">
        <p14:creationId xmlns:p14="http://schemas.microsoft.com/office/powerpoint/2010/main" val="1541248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13FD80-B3C0-47A7-8B4A-68AAEF290E2D}"/>
              </a:ext>
            </a:extLst>
          </p:cNvPr>
          <p:cNvPicPr>
            <a:picLocks noChangeAspect="1"/>
          </p:cNvPicPr>
          <p:nvPr/>
        </p:nvPicPr>
        <p:blipFill rotWithShape="1">
          <a:blip r:embed="rId2">
            <a:extLst>
              <a:ext uri="{28A0092B-C50C-407E-A947-70E740481C1C}">
                <a14:useLocalDpi xmlns:a14="http://schemas.microsoft.com/office/drawing/2010/main" val="0"/>
              </a:ext>
            </a:extLst>
          </a:blip>
          <a:srcRect b="7301"/>
          <a:stretch/>
        </p:blipFill>
        <p:spPr>
          <a:xfrm>
            <a:off x="0" y="1673"/>
            <a:ext cx="12192000" cy="6856327"/>
          </a:xfrm>
          <a:prstGeom prst="rect">
            <a:avLst/>
          </a:prstGeom>
        </p:spPr>
      </p:pic>
    </p:spTree>
    <p:extLst>
      <p:ext uri="{BB962C8B-B14F-4D97-AF65-F5344CB8AC3E}">
        <p14:creationId xmlns:p14="http://schemas.microsoft.com/office/powerpoint/2010/main" val="2067648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28F4831-1586-495D-BED5-3C530AA984E9}"/>
              </a:ext>
            </a:extLst>
          </p:cNvPr>
          <p:cNvGrpSpPr/>
          <p:nvPr/>
        </p:nvGrpSpPr>
        <p:grpSpPr>
          <a:xfrm>
            <a:off x="0" y="1673"/>
            <a:ext cx="12192000" cy="6399127"/>
            <a:chOff x="0" y="1673"/>
            <a:chExt cx="12192000" cy="6399127"/>
          </a:xfrm>
        </p:grpSpPr>
        <p:pic>
          <p:nvPicPr>
            <p:cNvPr id="15" name="Picture 14">
              <a:extLst>
                <a:ext uri="{FF2B5EF4-FFF2-40B4-BE49-F238E27FC236}">
                  <a16:creationId xmlns:a16="http://schemas.microsoft.com/office/drawing/2014/main" id="{EEFE193D-F829-4EED-90B5-1788EB8E700C}"/>
                </a:ext>
              </a:extLst>
            </p:cNvPr>
            <p:cNvPicPr>
              <a:picLocks noChangeAspect="1"/>
            </p:cNvPicPr>
            <p:nvPr/>
          </p:nvPicPr>
          <p:blipFill rotWithShape="1">
            <a:blip r:embed="rId2">
              <a:extLst>
                <a:ext uri="{28A0092B-C50C-407E-A947-70E740481C1C}">
                  <a14:useLocalDpi xmlns:a14="http://schemas.microsoft.com/office/drawing/2010/main" val="0"/>
                </a:ext>
              </a:extLst>
            </a:blip>
            <a:srcRect b="6645"/>
            <a:stretch/>
          </p:blipFill>
          <p:spPr>
            <a:xfrm>
              <a:off x="0" y="1673"/>
              <a:ext cx="12192000" cy="6399127"/>
            </a:xfrm>
            <a:prstGeom prst="rect">
              <a:avLst/>
            </a:prstGeom>
          </p:spPr>
        </p:pic>
        <p:pic>
          <p:nvPicPr>
            <p:cNvPr id="17" name="Picture 16">
              <a:extLst>
                <a:ext uri="{FF2B5EF4-FFF2-40B4-BE49-F238E27FC236}">
                  <a16:creationId xmlns:a16="http://schemas.microsoft.com/office/drawing/2014/main" id="{C2DA85B8-47F5-4251-9E89-288B77A45E98}"/>
                </a:ext>
              </a:extLst>
            </p:cNvPr>
            <p:cNvPicPr>
              <a:picLocks noChangeAspect="1"/>
            </p:cNvPicPr>
            <p:nvPr/>
          </p:nvPicPr>
          <p:blipFill rotWithShape="1">
            <a:blip r:embed="rId3">
              <a:extLst>
                <a:ext uri="{28A0092B-C50C-407E-A947-70E740481C1C}">
                  <a14:useLocalDpi xmlns:a14="http://schemas.microsoft.com/office/drawing/2010/main" val="0"/>
                </a:ext>
              </a:extLst>
            </a:blip>
            <a:srcRect l="57418" t="17689" b="16268"/>
            <a:stretch/>
          </p:blipFill>
          <p:spPr>
            <a:xfrm>
              <a:off x="7000406" y="1214204"/>
              <a:ext cx="5191593" cy="4527030"/>
            </a:xfrm>
            <a:prstGeom prst="rect">
              <a:avLst/>
            </a:prstGeom>
          </p:spPr>
        </p:pic>
      </p:grpSp>
    </p:spTree>
    <p:extLst>
      <p:ext uri="{BB962C8B-B14F-4D97-AF65-F5344CB8AC3E}">
        <p14:creationId xmlns:p14="http://schemas.microsoft.com/office/powerpoint/2010/main" val="2060897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Users\DELL\Pictures\Screenshots\Screenshot (201).png">
            <a:extLst>
              <a:ext uri="{FF2B5EF4-FFF2-40B4-BE49-F238E27FC236}">
                <a16:creationId xmlns:a16="http://schemas.microsoft.com/office/drawing/2014/main" id="{719A6ED7-9E3B-4978-A366-DEC381A2AA41}"/>
              </a:ext>
            </a:extLst>
          </p:cNvPr>
          <p:cNvPicPr/>
          <p:nvPr/>
        </p:nvPicPr>
        <p:blipFill rotWithShape="1">
          <a:blip r:embed="rId2">
            <a:extLst>
              <a:ext uri="{28A0092B-C50C-407E-A947-70E740481C1C}">
                <a14:useLocalDpi xmlns:a14="http://schemas.microsoft.com/office/drawing/2010/main" val="0"/>
              </a:ext>
            </a:extLst>
          </a:blip>
          <a:srcRect r="6259" b="375"/>
          <a:stretch/>
        </p:blipFill>
        <p:spPr bwMode="auto">
          <a:xfrm>
            <a:off x="314793" y="0"/>
            <a:ext cx="11047751" cy="6857999"/>
          </a:xfrm>
          <a:prstGeom prst="rect">
            <a:avLst/>
          </a:prstGeom>
          <a:noFill/>
          <a:ln>
            <a:noFill/>
          </a:ln>
          <a:extLst>
            <a:ext uri="{53640926-AAD7-44D8-BBD7-CCE9431645EC}">
              <a14:shadowObscured xmlns:a14="http://schemas.microsoft.com/office/drawing/2010/main"/>
            </a:ext>
          </a:extLst>
        </p:spPr>
      </p:pic>
      <p:pic>
        <p:nvPicPr>
          <p:cNvPr id="6" name="Picture 5" descr="C:\Users\DELL\Pictures\Screenshots\Screenshot (201).png">
            <a:extLst>
              <a:ext uri="{FF2B5EF4-FFF2-40B4-BE49-F238E27FC236}">
                <a16:creationId xmlns:a16="http://schemas.microsoft.com/office/drawing/2014/main" id="{6BD8620E-E0B5-4657-80B1-2AA9D0FCFB97}"/>
              </a:ext>
            </a:extLst>
          </p:cNvPr>
          <p:cNvPicPr/>
          <p:nvPr/>
        </p:nvPicPr>
        <p:blipFill rotWithShape="1">
          <a:blip r:embed="rId2">
            <a:extLst>
              <a:ext uri="{28A0092B-C50C-407E-A947-70E740481C1C}">
                <a14:useLocalDpi xmlns:a14="http://schemas.microsoft.com/office/drawing/2010/main" val="0"/>
              </a:ext>
            </a:extLst>
          </a:blip>
          <a:srcRect l="50358" t="47286" r="6259" b="24334"/>
          <a:stretch/>
        </p:blipFill>
        <p:spPr bwMode="auto">
          <a:xfrm>
            <a:off x="9391026" y="5351488"/>
            <a:ext cx="2486181" cy="150651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26910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Users\DELL\Pictures\Screenshots\Screenshot (201).png">
            <a:extLst>
              <a:ext uri="{FF2B5EF4-FFF2-40B4-BE49-F238E27FC236}">
                <a16:creationId xmlns:a16="http://schemas.microsoft.com/office/drawing/2014/main" id="{6BD8620E-E0B5-4657-80B1-2AA9D0FCFB97}"/>
              </a:ext>
            </a:extLst>
          </p:cNvPr>
          <p:cNvPicPr/>
          <p:nvPr/>
        </p:nvPicPr>
        <p:blipFill rotWithShape="1">
          <a:blip r:embed="rId2">
            <a:extLst>
              <a:ext uri="{28A0092B-C50C-407E-A947-70E740481C1C}">
                <a14:useLocalDpi xmlns:a14="http://schemas.microsoft.com/office/drawing/2010/main" val="0"/>
              </a:ext>
            </a:extLst>
          </a:blip>
          <a:srcRect l="50358" t="47286" r="6259" b="24334"/>
          <a:stretch/>
        </p:blipFill>
        <p:spPr bwMode="auto">
          <a:xfrm>
            <a:off x="9391026" y="5351488"/>
            <a:ext cx="2486181" cy="1506511"/>
          </a:xfrm>
          <a:prstGeom prst="rect">
            <a:avLst/>
          </a:prstGeom>
          <a:noFill/>
          <a:ln>
            <a:noFill/>
          </a:ln>
          <a:extLst>
            <a:ext uri="{53640926-AAD7-44D8-BBD7-CCE9431645EC}">
              <a14:shadowObscured xmlns:a14="http://schemas.microsoft.com/office/drawing/2010/main"/>
            </a:ext>
          </a:extLst>
        </p:spPr>
      </p:pic>
      <p:grpSp>
        <p:nvGrpSpPr>
          <p:cNvPr id="8" name="Group 7">
            <a:extLst>
              <a:ext uri="{FF2B5EF4-FFF2-40B4-BE49-F238E27FC236}">
                <a16:creationId xmlns:a16="http://schemas.microsoft.com/office/drawing/2014/main" id="{85A90D08-894A-42AC-9D60-081D0242F68F}"/>
              </a:ext>
            </a:extLst>
          </p:cNvPr>
          <p:cNvGrpSpPr/>
          <p:nvPr/>
        </p:nvGrpSpPr>
        <p:grpSpPr>
          <a:xfrm>
            <a:off x="0" y="1673"/>
            <a:ext cx="12192000" cy="6384137"/>
            <a:chOff x="0" y="1673"/>
            <a:chExt cx="12192000" cy="6384137"/>
          </a:xfrm>
        </p:grpSpPr>
        <p:pic>
          <p:nvPicPr>
            <p:cNvPr id="3" name="Picture 2">
              <a:extLst>
                <a:ext uri="{FF2B5EF4-FFF2-40B4-BE49-F238E27FC236}">
                  <a16:creationId xmlns:a16="http://schemas.microsoft.com/office/drawing/2014/main" id="{BBB3BD34-6552-451C-A7A7-A69AC77C0AF4}"/>
                </a:ext>
              </a:extLst>
            </p:cNvPr>
            <p:cNvPicPr>
              <a:picLocks noChangeAspect="1"/>
            </p:cNvPicPr>
            <p:nvPr/>
          </p:nvPicPr>
          <p:blipFill rotWithShape="1">
            <a:blip r:embed="rId3">
              <a:extLst>
                <a:ext uri="{28A0092B-C50C-407E-A947-70E740481C1C}">
                  <a14:useLocalDpi xmlns:a14="http://schemas.microsoft.com/office/drawing/2010/main" val="0"/>
                </a:ext>
              </a:extLst>
            </a:blip>
            <a:srcRect b="6864"/>
            <a:stretch/>
          </p:blipFill>
          <p:spPr>
            <a:xfrm>
              <a:off x="0" y="1673"/>
              <a:ext cx="12192000" cy="6384137"/>
            </a:xfrm>
            <a:prstGeom prst="rect">
              <a:avLst/>
            </a:prstGeom>
          </p:spPr>
        </p:pic>
        <p:pic>
          <p:nvPicPr>
            <p:cNvPr id="7" name="Picture 6">
              <a:extLst>
                <a:ext uri="{FF2B5EF4-FFF2-40B4-BE49-F238E27FC236}">
                  <a16:creationId xmlns:a16="http://schemas.microsoft.com/office/drawing/2014/main" id="{3B667495-2F68-4B76-9685-07D63F56F490}"/>
                </a:ext>
              </a:extLst>
            </p:cNvPr>
            <p:cNvPicPr>
              <a:picLocks noChangeAspect="1"/>
            </p:cNvPicPr>
            <p:nvPr/>
          </p:nvPicPr>
          <p:blipFill rotWithShape="1">
            <a:blip r:embed="rId4">
              <a:extLst>
                <a:ext uri="{28A0092B-C50C-407E-A947-70E740481C1C}">
                  <a14:useLocalDpi xmlns:a14="http://schemas.microsoft.com/office/drawing/2010/main" val="0"/>
                </a:ext>
              </a:extLst>
            </a:blip>
            <a:srcRect l="56803" t="21844" b="20204"/>
            <a:stretch/>
          </p:blipFill>
          <p:spPr>
            <a:xfrm>
              <a:off x="6925456" y="1499016"/>
              <a:ext cx="5266544" cy="3972394"/>
            </a:xfrm>
            <a:prstGeom prst="rect">
              <a:avLst/>
            </a:prstGeom>
          </p:spPr>
        </p:pic>
      </p:grpSp>
    </p:spTree>
    <p:extLst>
      <p:ext uri="{BB962C8B-B14F-4D97-AF65-F5344CB8AC3E}">
        <p14:creationId xmlns:p14="http://schemas.microsoft.com/office/powerpoint/2010/main" val="2549306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Users\DELL\Pictures\Screenshots\Screenshot (201).png">
            <a:extLst>
              <a:ext uri="{FF2B5EF4-FFF2-40B4-BE49-F238E27FC236}">
                <a16:creationId xmlns:a16="http://schemas.microsoft.com/office/drawing/2014/main" id="{6BD8620E-E0B5-4657-80B1-2AA9D0FCFB97}"/>
              </a:ext>
            </a:extLst>
          </p:cNvPr>
          <p:cNvPicPr/>
          <p:nvPr/>
        </p:nvPicPr>
        <p:blipFill rotWithShape="1">
          <a:blip r:embed="rId2">
            <a:extLst>
              <a:ext uri="{28A0092B-C50C-407E-A947-70E740481C1C}">
                <a14:useLocalDpi xmlns:a14="http://schemas.microsoft.com/office/drawing/2010/main" val="0"/>
              </a:ext>
            </a:extLst>
          </a:blip>
          <a:srcRect l="50358" t="47286" r="6259" b="24334"/>
          <a:stretch/>
        </p:blipFill>
        <p:spPr bwMode="auto">
          <a:xfrm>
            <a:off x="9391026" y="5351488"/>
            <a:ext cx="2486181" cy="1506511"/>
          </a:xfrm>
          <a:prstGeom prst="rect">
            <a:avLst/>
          </a:prstGeom>
          <a:noFill/>
          <a:ln>
            <a:noFill/>
          </a:ln>
          <a:extLst>
            <a:ext uri="{53640926-AAD7-44D8-BBD7-CCE9431645EC}">
              <a14:shadowObscured xmlns:a14="http://schemas.microsoft.com/office/drawing/2010/main"/>
            </a:ext>
          </a:extLst>
        </p:spPr>
      </p:pic>
      <p:pic>
        <p:nvPicPr>
          <p:cNvPr id="9" name="Picture 8" descr="C:\Users\DELL\Pictures\Screenshots\Screenshot (200).png">
            <a:extLst>
              <a:ext uri="{FF2B5EF4-FFF2-40B4-BE49-F238E27FC236}">
                <a16:creationId xmlns:a16="http://schemas.microsoft.com/office/drawing/2014/main" id="{15369FD5-9761-4A73-B501-C05946EA3D82}"/>
              </a:ext>
            </a:extLst>
          </p:cNvPr>
          <p:cNvPicPr/>
          <p:nvPr/>
        </p:nvPicPr>
        <p:blipFill rotWithShape="1">
          <a:blip r:embed="rId3">
            <a:extLst>
              <a:ext uri="{28A0092B-C50C-407E-A947-70E740481C1C}">
                <a14:useLocalDpi xmlns:a14="http://schemas.microsoft.com/office/drawing/2010/main" val="0"/>
              </a:ext>
            </a:extLst>
          </a:blip>
          <a:srcRect l="20309" t="591" r="21698" b="16043"/>
          <a:stretch/>
        </p:blipFill>
        <p:spPr bwMode="auto">
          <a:xfrm>
            <a:off x="1229193" y="314793"/>
            <a:ext cx="8934137" cy="6220918"/>
          </a:xfrm>
          <a:prstGeom prst="rect">
            <a:avLst/>
          </a:prstGeom>
          <a:noFill/>
          <a:ln>
            <a:noFill/>
          </a:ln>
          <a:extLst>
            <a:ext uri="{53640926-AAD7-44D8-BBD7-CCE9431645EC}">
              <a14:shadowObscured xmlns:a14="http://schemas.microsoft.com/office/drawing/2010/main"/>
            </a:ext>
          </a:extLst>
        </p:spPr>
      </p:pic>
      <p:pic>
        <p:nvPicPr>
          <p:cNvPr id="10" name="Picture 9" descr="C:\Users\DELL\Pictures\Screenshots\Screenshot (202).png">
            <a:extLst>
              <a:ext uri="{FF2B5EF4-FFF2-40B4-BE49-F238E27FC236}">
                <a16:creationId xmlns:a16="http://schemas.microsoft.com/office/drawing/2014/main" id="{39D25DBD-93C9-45D3-B4A5-4E013ADC6227}"/>
              </a:ext>
            </a:extLst>
          </p:cNvPr>
          <p:cNvPicPr/>
          <p:nvPr/>
        </p:nvPicPr>
        <p:blipFill rotWithShape="1">
          <a:blip r:embed="rId4">
            <a:extLst>
              <a:ext uri="{28A0092B-C50C-407E-A947-70E740481C1C}">
                <a14:useLocalDpi xmlns:a14="http://schemas.microsoft.com/office/drawing/2010/main" val="0"/>
              </a:ext>
            </a:extLst>
          </a:blip>
          <a:srcRect l="15735" t="4570" r="80780" b="88307"/>
          <a:stretch/>
        </p:blipFill>
        <p:spPr bwMode="auto">
          <a:xfrm>
            <a:off x="2028671" y="921895"/>
            <a:ext cx="504668" cy="50217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21127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F059EE-D3C1-4010-891E-A87CEAF8C06C}"/>
              </a:ext>
            </a:extLst>
          </p:cNvPr>
          <p:cNvPicPr>
            <a:picLocks noChangeAspect="1"/>
          </p:cNvPicPr>
          <p:nvPr/>
        </p:nvPicPr>
        <p:blipFill rotWithShape="1">
          <a:blip r:embed="rId2">
            <a:extLst>
              <a:ext uri="{28A0092B-C50C-407E-A947-70E740481C1C}">
                <a14:useLocalDpi xmlns:a14="http://schemas.microsoft.com/office/drawing/2010/main" val="0"/>
              </a:ext>
            </a:extLst>
          </a:blip>
          <a:srcRect b="7520"/>
          <a:stretch/>
        </p:blipFill>
        <p:spPr>
          <a:xfrm>
            <a:off x="0" y="1674"/>
            <a:ext cx="12192000" cy="6339166"/>
          </a:xfrm>
          <a:prstGeom prst="rect">
            <a:avLst/>
          </a:prstGeom>
        </p:spPr>
      </p:pic>
      <p:pic>
        <p:nvPicPr>
          <p:cNvPr id="7" name="Picture 6">
            <a:extLst>
              <a:ext uri="{FF2B5EF4-FFF2-40B4-BE49-F238E27FC236}">
                <a16:creationId xmlns:a16="http://schemas.microsoft.com/office/drawing/2014/main" id="{2D74EE3D-0569-4835-A6FC-AED16AB1B33A}"/>
              </a:ext>
            </a:extLst>
          </p:cNvPr>
          <p:cNvPicPr>
            <a:picLocks noChangeAspect="1"/>
          </p:cNvPicPr>
          <p:nvPr/>
        </p:nvPicPr>
        <p:blipFill rotWithShape="1">
          <a:blip r:embed="rId3">
            <a:extLst>
              <a:ext uri="{28A0092B-C50C-407E-A947-70E740481C1C}">
                <a14:useLocalDpi xmlns:a14="http://schemas.microsoft.com/office/drawing/2010/main" val="0"/>
              </a:ext>
            </a:extLst>
          </a:blip>
          <a:srcRect b="7520"/>
          <a:stretch/>
        </p:blipFill>
        <p:spPr>
          <a:xfrm>
            <a:off x="0" y="1674"/>
            <a:ext cx="12192000" cy="6339166"/>
          </a:xfrm>
          <a:prstGeom prst="rect">
            <a:avLst/>
          </a:prstGeom>
        </p:spPr>
      </p:pic>
      <p:pic>
        <p:nvPicPr>
          <p:cNvPr id="8" name="Picture 7" descr="C:\Users\DELL\Pictures\Screenshots\Screenshot (205).png">
            <a:extLst>
              <a:ext uri="{FF2B5EF4-FFF2-40B4-BE49-F238E27FC236}">
                <a16:creationId xmlns:a16="http://schemas.microsoft.com/office/drawing/2014/main" id="{7678D733-0B61-4BFE-9975-63FDADDA808A}"/>
              </a:ext>
            </a:extLst>
          </p:cNvPr>
          <p:cNvPicPr/>
          <p:nvPr/>
        </p:nvPicPr>
        <p:blipFill rotWithShape="1">
          <a:blip r:embed="rId4">
            <a:extLst>
              <a:ext uri="{28A0092B-C50C-407E-A947-70E740481C1C}">
                <a14:useLocalDpi xmlns:a14="http://schemas.microsoft.com/office/drawing/2010/main" val="0"/>
              </a:ext>
            </a:extLst>
          </a:blip>
          <a:srcRect t="9420" r="93231" b="81272"/>
          <a:stretch/>
        </p:blipFill>
        <p:spPr bwMode="auto">
          <a:xfrm>
            <a:off x="256707" y="1079292"/>
            <a:ext cx="387870" cy="29980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37961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DELL\Pictures\Screenshots\Screenshot (204).png">
            <a:extLst>
              <a:ext uri="{FF2B5EF4-FFF2-40B4-BE49-F238E27FC236}">
                <a16:creationId xmlns:a16="http://schemas.microsoft.com/office/drawing/2014/main" id="{AF0A3054-2E9D-454D-9AFB-F8122D6D1589}"/>
              </a:ext>
            </a:extLst>
          </p:cNvPr>
          <p:cNvPicPr/>
          <p:nvPr/>
        </p:nvPicPr>
        <p:blipFill rotWithShape="1">
          <a:blip r:embed="rId2">
            <a:extLst>
              <a:ext uri="{28A0092B-C50C-407E-A947-70E740481C1C}">
                <a14:useLocalDpi xmlns:a14="http://schemas.microsoft.com/office/drawing/2010/main" val="0"/>
              </a:ext>
            </a:extLst>
          </a:blip>
          <a:srcRect r="12076"/>
          <a:stretch/>
        </p:blipFill>
        <p:spPr bwMode="auto">
          <a:xfrm>
            <a:off x="254832" y="119920"/>
            <a:ext cx="11092722" cy="6738080"/>
          </a:xfrm>
          <a:prstGeom prst="rect">
            <a:avLst/>
          </a:prstGeom>
          <a:noFill/>
          <a:ln>
            <a:noFill/>
          </a:ln>
          <a:extLst>
            <a:ext uri="{53640926-AAD7-44D8-BBD7-CCE9431645EC}">
              <a14:shadowObscured xmlns:a14="http://schemas.microsoft.com/office/drawing/2010/main"/>
            </a:ext>
          </a:extLst>
        </p:spPr>
      </p:pic>
      <p:pic>
        <p:nvPicPr>
          <p:cNvPr id="3" name="Picture 2" descr="C:\Users\DELL\Pictures\Screenshots\Screenshot (204).png">
            <a:extLst>
              <a:ext uri="{FF2B5EF4-FFF2-40B4-BE49-F238E27FC236}">
                <a16:creationId xmlns:a16="http://schemas.microsoft.com/office/drawing/2014/main" id="{00CBC157-409A-42FD-B47C-3CC336E30B59}"/>
              </a:ext>
            </a:extLst>
          </p:cNvPr>
          <p:cNvPicPr/>
          <p:nvPr/>
        </p:nvPicPr>
        <p:blipFill rotWithShape="1">
          <a:blip r:embed="rId2">
            <a:extLst>
              <a:ext uri="{28A0092B-C50C-407E-A947-70E740481C1C}">
                <a14:useLocalDpi xmlns:a14="http://schemas.microsoft.com/office/drawing/2010/main" val="0"/>
              </a:ext>
            </a:extLst>
          </a:blip>
          <a:srcRect l="65342" t="62082" r="21579"/>
          <a:stretch/>
        </p:blipFill>
        <p:spPr bwMode="auto">
          <a:xfrm>
            <a:off x="9968460" y="5366479"/>
            <a:ext cx="1693888" cy="149152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1887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D4FBC-7047-4421-BD54-C2C325851B17}"/>
              </a:ext>
            </a:extLst>
          </p:cNvPr>
          <p:cNvSpPr>
            <a:spLocks noGrp="1"/>
          </p:cNvSpPr>
          <p:nvPr>
            <p:ph type="title"/>
          </p:nvPr>
        </p:nvSpPr>
        <p:spPr/>
        <p:txBody>
          <a:bodyPr/>
          <a:lstStyle/>
          <a:p>
            <a:r>
              <a:rPr lang="en-IN" b="1" dirty="0">
                <a:solidFill>
                  <a:schemeClr val="accent2"/>
                </a:solidFill>
              </a:rPr>
              <a:t>Managing Imbalanced Datasets</a:t>
            </a:r>
            <a:endParaRPr lang="en-IN" dirty="0">
              <a:solidFill>
                <a:schemeClr val="accent2"/>
              </a:solidFill>
            </a:endParaRPr>
          </a:p>
        </p:txBody>
      </p:sp>
      <p:sp>
        <p:nvSpPr>
          <p:cNvPr id="3" name="Content Placeholder 2">
            <a:extLst>
              <a:ext uri="{FF2B5EF4-FFF2-40B4-BE49-F238E27FC236}">
                <a16:creationId xmlns:a16="http://schemas.microsoft.com/office/drawing/2014/main" id="{B436D1A0-010B-4743-9020-F01211E58B2D}"/>
              </a:ext>
            </a:extLst>
          </p:cNvPr>
          <p:cNvSpPr>
            <a:spLocks noGrp="1"/>
          </p:cNvSpPr>
          <p:nvPr>
            <p:ph idx="1"/>
          </p:nvPr>
        </p:nvSpPr>
        <p:spPr>
          <a:xfrm>
            <a:off x="733267" y="1690688"/>
            <a:ext cx="10914089" cy="4320368"/>
          </a:xfrm>
        </p:spPr>
        <p:txBody>
          <a:bodyPr/>
          <a:lstStyle/>
          <a:p>
            <a:pPr algn="just">
              <a:lnSpc>
                <a:spcPct val="200000"/>
              </a:lnSpc>
            </a:pPr>
            <a:r>
              <a:rPr lang="en-IN" dirty="0"/>
              <a:t>There are several techniques to handle imbalanced datasets, and two popular ones are </a:t>
            </a:r>
            <a:r>
              <a:rPr lang="en-IN" b="1" dirty="0"/>
              <a:t>Synthetic Minority Over-sampling Technique (SMOTE)</a:t>
            </a:r>
            <a:r>
              <a:rPr lang="en-IN" dirty="0"/>
              <a:t> and </a:t>
            </a:r>
            <a:r>
              <a:rPr lang="en-IN" b="1" dirty="0"/>
              <a:t>Random Under-Sampling (RUS)</a:t>
            </a:r>
            <a:r>
              <a:rPr lang="en-IN" dirty="0"/>
              <a:t>. Additionally, using </a:t>
            </a:r>
            <a:r>
              <a:rPr lang="en-IN" b="1" dirty="0"/>
              <a:t>Feature Importance</a:t>
            </a:r>
            <a:r>
              <a:rPr lang="en-IN" dirty="0"/>
              <a:t> can help identify the most relevant features, which may improve model performance.</a:t>
            </a:r>
          </a:p>
        </p:txBody>
      </p:sp>
    </p:spTree>
    <p:extLst>
      <p:ext uri="{BB962C8B-B14F-4D97-AF65-F5344CB8AC3E}">
        <p14:creationId xmlns:p14="http://schemas.microsoft.com/office/powerpoint/2010/main" val="1198899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5ED25-57FA-43E7-A348-6289F301B711}"/>
              </a:ext>
            </a:extLst>
          </p:cNvPr>
          <p:cNvSpPr>
            <a:spLocks noGrp="1"/>
          </p:cNvSpPr>
          <p:nvPr>
            <p:ph type="title"/>
          </p:nvPr>
        </p:nvSpPr>
        <p:spPr>
          <a:xfrm>
            <a:off x="284813" y="365125"/>
            <a:ext cx="11797259" cy="1325563"/>
          </a:xfrm>
        </p:spPr>
        <p:txBody>
          <a:bodyPr>
            <a:normAutofit/>
          </a:bodyPr>
          <a:lstStyle/>
          <a:p>
            <a:r>
              <a:rPr lang="en-IN" sz="4000" b="1" dirty="0">
                <a:solidFill>
                  <a:schemeClr val="accent2"/>
                </a:solidFill>
              </a:rPr>
              <a:t>1. Synthetic Minority Over-sampling Technique (SMOTE)</a:t>
            </a:r>
            <a:endParaRPr lang="en-IN" sz="4000" dirty="0">
              <a:solidFill>
                <a:schemeClr val="accent2"/>
              </a:solidFill>
            </a:endParaRPr>
          </a:p>
        </p:txBody>
      </p:sp>
      <p:sp>
        <p:nvSpPr>
          <p:cNvPr id="3" name="Content Placeholder 2">
            <a:extLst>
              <a:ext uri="{FF2B5EF4-FFF2-40B4-BE49-F238E27FC236}">
                <a16:creationId xmlns:a16="http://schemas.microsoft.com/office/drawing/2014/main" id="{94BF0807-1583-408A-9F6E-0C6A75C4E00E}"/>
              </a:ext>
            </a:extLst>
          </p:cNvPr>
          <p:cNvSpPr>
            <a:spLocks noGrp="1"/>
          </p:cNvSpPr>
          <p:nvPr>
            <p:ph idx="1"/>
          </p:nvPr>
        </p:nvSpPr>
        <p:spPr>
          <a:xfrm>
            <a:off x="493426" y="1690687"/>
            <a:ext cx="11019020" cy="4620171"/>
          </a:xfrm>
        </p:spPr>
        <p:txBody>
          <a:bodyPr/>
          <a:lstStyle/>
          <a:p>
            <a:pPr algn="just">
              <a:lnSpc>
                <a:spcPct val="150000"/>
              </a:lnSpc>
            </a:pPr>
            <a:r>
              <a:rPr lang="en-IN" b="1" dirty="0"/>
              <a:t>SMOTE</a:t>
            </a:r>
            <a:r>
              <a:rPr lang="en-IN" dirty="0"/>
              <a:t> is an over-sampling technique that creates synthetic examples of the minority class to balance the class distribution. </a:t>
            </a:r>
          </a:p>
          <a:p>
            <a:pPr algn="just">
              <a:lnSpc>
                <a:spcPct val="150000"/>
              </a:lnSpc>
            </a:pPr>
            <a:r>
              <a:rPr lang="en-IN" dirty="0"/>
              <a:t>Instead of simply duplicating minority class examples, SMOTE generates new synthetic data points by interpolating between existing ones. </a:t>
            </a:r>
          </a:p>
          <a:p>
            <a:pPr algn="just">
              <a:lnSpc>
                <a:spcPct val="150000"/>
              </a:lnSpc>
            </a:pPr>
            <a:r>
              <a:rPr lang="en-IN" dirty="0"/>
              <a:t>This approach helps to avoid overfitting that can occur with simple oversampling methods.</a:t>
            </a:r>
          </a:p>
          <a:p>
            <a:pPr algn="just">
              <a:lnSpc>
                <a:spcPct val="150000"/>
              </a:lnSpc>
            </a:pPr>
            <a:endParaRPr lang="en-IN" dirty="0"/>
          </a:p>
        </p:txBody>
      </p:sp>
    </p:spTree>
    <p:extLst>
      <p:ext uri="{BB962C8B-B14F-4D97-AF65-F5344CB8AC3E}">
        <p14:creationId xmlns:p14="http://schemas.microsoft.com/office/powerpoint/2010/main" val="1028869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AB9F5-6F76-4752-A65D-0BE30AB79B2E}"/>
              </a:ext>
            </a:extLst>
          </p:cNvPr>
          <p:cNvSpPr>
            <a:spLocks noGrp="1"/>
          </p:cNvSpPr>
          <p:nvPr>
            <p:ph type="title"/>
          </p:nvPr>
        </p:nvSpPr>
        <p:spPr>
          <a:xfrm>
            <a:off x="358515" y="47196"/>
            <a:ext cx="10515600" cy="1325563"/>
          </a:xfrm>
        </p:spPr>
        <p:txBody>
          <a:bodyPr/>
          <a:lstStyle/>
          <a:p>
            <a:r>
              <a:rPr lang="en-IN" b="1" dirty="0">
                <a:solidFill>
                  <a:schemeClr val="accent2"/>
                </a:solidFill>
              </a:rPr>
              <a:t>Balanced dataset</a:t>
            </a:r>
          </a:p>
        </p:txBody>
      </p:sp>
      <p:sp>
        <p:nvSpPr>
          <p:cNvPr id="5" name="Content Placeholder 4">
            <a:extLst>
              <a:ext uri="{FF2B5EF4-FFF2-40B4-BE49-F238E27FC236}">
                <a16:creationId xmlns:a16="http://schemas.microsoft.com/office/drawing/2014/main" id="{DAD119FC-2F9B-4FDD-AFCB-7C4BBABC94C5}"/>
              </a:ext>
            </a:extLst>
          </p:cNvPr>
          <p:cNvSpPr>
            <a:spLocks noGrp="1"/>
          </p:cNvSpPr>
          <p:nvPr>
            <p:ph idx="1"/>
          </p:nvPr>
        </p:nvSpPr>
        <p:spPr>
          <a:xfrm>
            <a:off x="358515" y="1087945"/>
            <a:ext cx="11474970" cy="5372816"/>
          </a:xfrm>
        </p:spPr>
        <p:txBody>
          <a:bodyPr>
            <a:normAutofit fontScale="92500" lnSpcReduction="20000"/>
          </a:bodyPr>
          <a:lstStyle/>
          <a:p>
            <a:pPr algn="just">
              <a:lnSpc>
                <a:spcPct val="200000"/>
              </a:lnSpc>
            </a:pPr>
            <a:r>
              <a:rPr lang="en-US" dirty="0">
                <a:solidFill>
                  <a:srgbClr val="002060"/>
                </a:solidFill>
              </a:rPr>
              <a:t>A balanced dataset is one where each class in the target variable is represented equally or nearly equally. </a:t>
            </a:r>
          </a:p>
          <a:p>
            <a:pPr algn="just">
              <a:lnSpc>
                <a:spcPct val="200000"/>
              </a:lnSpc>
            </a:pPr>
            <a:r>
              <a:rPr lang="en-US" dirty="0">
                <a:solidFill>
                  <a:srgbClr val="002060"/>
                </a:solidFill>
              </a:rPr>
              <a:t>In classification tasks, having a balanced dataset is important because it helps ensure that the model can learn to identify patterns associated with each class equally well. </a:t>
            </a:r>
          </a:p>
          <a:p>
            <a:pPr algn="just">
              <a:lnSpc>
                <a:spcPct val="200000"/>
              </a:lnSpc>
            </a:pPr>
            <a:r>
              <a:rPr lang="en-US" dirty="0">
                <a:solidFill>
                  <a:srgbClr val="002060"/>
                </a:solidFill>
              </a:rPr>
              <a:t>A balanced dataset prevents the model from becoming biased towards predicting the majority class, which can happen in cases of class imbalance.</a:t>
            </a:r>
            <a:endParaRPr lang="en-IN" dirty="0">
              <a:solidFill>
                <a:srgbClr val="002060"/>
              </a:solidFill>
            </a:endParaRPr>
          </a:p>
        </p:txBody>
      </p:sp>
    </p:spTree>
    <p:extLst>
      <p:ext uri="{BB962C8B-B14F-4D97-AF65-F5344CB8AC3E}">
        <p14:creationId xmlns:p14="http://schemas.microsoft.com/office/powerpoint/2010/main" val="3228832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Users\DELL\Pictures\Screenshots\Screenshot (202).png">
            <a:extLst>
              <a:ext uri="{FF2B5EF4-FFF2-40B4-BE49-F238E27FC236}">
                <a16:creationId xmlns:a16="http://schemas.microsoft.com/office/drawing/2014/main" id="{89A357C6-C992-4C52-BAE2-97D1073BC887}"/>
              </a:ext>
            </a:extLst>
          </p:cNvPr>
          <p:cNvPicPr/>
          <p:nvPr/>
        </p:nvPicPr>
        <p:blipFill rotWithShape="1">
          <a:blip r:embed="rId2">
            <a:extLst>
              <a:ext uri="{28A0092B-C50C-407E-A947-70E740481C1C}">
                <a14:useLocalDpi xmlns:a14="http://schemas.microsoft.com/office/drawing/2010/main" val="0"/>
              </a:ext>
            </a:extLst>
          </a:blip>
          <a:srcRect r="16564" b="2739"/>
          <a:stretch/>
        </p:blipFill>
        <p:spPr bwMode="auto">
          <a:xfrm>
            <a:off x="1304144" y="164892"/>
            <a:ext cx="8859187" cy="6190937"/>
          </a:xfrm>
          <a:prstGeom prst="rect">
            <a:avLst/>
          </a:prstGeom>
          <a:noFill/>
          <a:ln>
            <a:noFill/>
          </a:ln>
          <a:extLst>
            <a:ext uri="{53640926-AAD7-44D8-BBD7-CCE9431645EC}">
              <a14:shadowObscured xmlns:a14="http://schemas.microsoft.com/office/drawing/2010/main"/>
            </a:ext>
          </a:extLst>
        </p:spPr>
      </p:pic>
      <p:pic>
        <p:nvPicPr>
          <p:cNvPr id="9" name="Picture 8" descr="C:\Users\DELL\Pictures\Screenshots\Screenshot (202).png">
            <a:extLst>
              <a:ext uri="{FF2B5EF4-FFF2-40B4-BE49-F238E27FC236}">
                <a16:creationId xmlns:a16="http://schemas.microsoft.com/office/drawing/2014/main" id="{20D57FF4-7188-4EEB-B082-A4D0CC67374D}"/>
              </a:ext>
            </a:extLst>
          </p:cNvPr>
          <p:cNvPicPr/>
          <p:nvPr/>
        </p:nvPicPr>
        <p:blipFill rotWithShape="1">
          <a:blip r:embed="rId2">
            <a:extLst>
              <a:ext uri="{28A0092B-C50C-407E-A947-70E740481C1C}">
                <a14:useLocalDpi xmlns:a14="http://schemas.microsoft.com/office/drawing/2010/main" val="0"/>
              </a:ext>
            </a:extLst>
          </a:blip>
          <a:srcRect l="54100" t="24450" r="24713" b="2739"/>
          <a:stretch/>
        </p:blipFill>
        <p:spPr bwMode="auto">
          <a:xfrm>
            <a:off x="9556229" y="4347148"/>
            <a:ext cx="1214203" cy="2345960"/>
          </a:xfrm>
          <a:prstGeom prst="rect">
            <a:avLst/>
          </a:prstGeom>
          <a:noFill/>
          <a:ln>
            <a:noFill/>
          </a:ln>
          <a:extLst>
            <a:ext uri="{53640926-AAD7-44D8-BBD7-CCE9431645EC}">
              <a14:shadowObscured xmlns:a14="http://schemas.microsoft.com/office/drawing/2010/main"/>
            </a:ext>
          </a:extLst>
        </p:spPr>
      </p:pic>
      <p:grpSp>
        <p:nvGrpSpPr>
          <p:cNvPr id="12" name="Group 11">
            <a:extLst>
              <a:ext uri="{FF2B5EF4-FFF2-40B4-BE49-F238E27FC236}">
                <a16:creationId xmlns:a16="http://schemas.microsoft.com/office/drawing/2014/main" id="{247DA86E-DB5C-442F-AF8C-4C4337AFE8CC}"/>
              </a:ext>
            </a:extLst>
          </p:cNvPr>
          <p:cNvGrpSpPr/>
          <p:nvPr/>
        </p:nvGrpSpPr>
        <p:grpSpPr>
          <a:xfrm>
            <a:off x="1304144" y="134912"/>
            <a:ext cx="9466288" cy="6528216"/>
            <a:chOff x="1304144" y="134912"/>
            <a:chExt cx="9466288" cy="6528216"/>
          </a:xfrm>
        </p:grpSpPr>
        <p:pic>
          <p:nvPicPr>
            <p:cNvPr id="10" name="Picture 9" descr="C:\Users\DELL\Pictures\Screenshots\Screenshot (202).png">
              <a:extLst>
                <a:ext uri="{FF2B5EF4-FFF2-40B4-BE49-F238E27FC236}">
                  <a16:creationId xmlns:a16="http://schemas.microsoft.com/office/drawing/2014/main" id="{23185295-FC89-47F6-8EDA-666BED95C102}"/>
                </a:ext>
              </a:extLst>
            </p:cNvPr>
            <p:cNvPicPr/>
            <p:nvPr/>
          </p:nvPicPr>
          <p:blipFill rotWithShape="1">
            <a:blip r:embed="rId2">
              <a:extLst>
                <a:ext uri="{28A0092B-C50C-407E-A947-70E740481C1C}">
                  <a14:useLocalDpi xmlns:a14="http://schemas.microsoft.com/office/drawing/2010/main" val="0"/>
                </a:ext>
              </a:extLst>
            </a:blip>
            <a:srcRect r="16564" b="2739"/>
            <a:stretch/>
          </p:blipFill>
          <p:spPr bwMode="auto">
            <a:xfrm>
              <a:off x="1304144" y="134912"/>
              <a:ext cx="8859187" cy="6190937"/>
            </a:xfrm>
            <a:prstGeom prst="rect">
              <a:avLst/>
            </a:prstGeom>
            <a:noFill/>
            <a:ln>
              <a:noFill/>
            </a:ln>
            <a:extLst>
              <a:ext uri="{53640926-AAD7-44D8-BBD7-CCE9431645EC}">
                <a14:shadowObscured xmlns:a14="http://schemas.microsoft.com/office/drawing/2010/main"/>
              </a:ext>
            </a:extLst>
          </p:spPr>
        </p:pic>
        <p:pic>
          <p:nvPicPr>
            <p:cNvPr id="11" name="Picture 10" descr="C:\Users\DELL\Pictures\Screenshots\Screenshot (202).png">
              <a:extLst>
                <a:ext uri="{FF2B5EF4-FFF2-40B4-BE49-F238E27FC236}">
                  <a16:creationId xmlns:a16="http://schemas.microsoft.com/office/drawing/2014/main" id="{6DDDE97C-A195-4DFA-AC4E-6731CDA18AA4}"/>
                </a:ext>
              </a:extLst>
            </p:cNvPr>
            <p:cNvPicPr/>
            <p:nvPr/>
          </p:nvPicPr>
          <p:blipFill rotWithShape="1">
            <a:blip r:embed="rId2">
              <a:extLst>
                <a:ext uri="{28A0092B-C50C-407E-A947-70E740481C1C}">
                  <a14:useLocalDpi xmlns:a14="http://schemas.microsoft.com/office/drawing/2010/main" val="0"/>
                </a:ext>
              </a:extLst>
            </a:blip>
            <a:srcRect l="54100" t="24450" r="24713" b="2739"/>
            <a:stretch/>
          </p:blipFill>
          <p:spPr bwMode="auto">
            <a:xfrm>
              <a:off x="9556229" y="4317168"/>
              <a:ext cx="1214203" cy="2345960"/>
            </a:xfrm>
            <a:prstGeom prst="rect">
              <a:avLst/>
            </a:prstGeom>
            <a:noFill/>
            <a:ln>
              <a:noFill/>
            </a:ln>
            <a:extLst>
              <a:ext uri="{53640926-AAD7-44D8-BBD7-CCE9431645EC}">
                <a14:shadowObscured xmlns:a14="http://schemas.microsoft.com/office/drawing/2010/main"/>
              </a:ext>
            </a:extLst>
          </p:spPr>
        </p:pic>
      </p:grpSp>
      <p:pic>
        <p:nvPicPr>
          <p:cNvPr id="13" name="Picture 12" descr="C:\Users\DELL\Pictures\Screenshots\Screenshot (202).png">
            <a:extLst>
              <a:ext uri="{FF2B5EF4-FFF2-40B4-BE49-F238E27FC236}">
                <a16:creationId xmlns:a16="http://schemas.microsoft.com/office/drawing/2014/main" id="{3543E248-4A34-41C8-B44D-CADC8E101F7C}"/>
              </a:ext>
            </a:extLst>
          </p:cNvPr>
          <p:cNvPicPr/>
          <p:nvPr/>
        </p:nvPicPr>
        <p:blipFill rotWithShape="1">
          <a:blip r:embed="rId2">
            <a:extLst>
              <a:ext uri="{28A0092B-C50C-407E-A947-70E740481C1C}">
                <a14:useLocalDpi xmlns:a14="http://schemas.microsoft.com/office/drawing/2010/main" val="0"/>
              </a:ext>
            </a:extLst>
          </a:blip>
          <a:srcRect l="58762" t="45914" r="23672" b="32219"/>
          <a:stretch/>
        </p:blipFill>
        <p:spPr bwMode="auto">
          <a:xfrm>
            <a:off x="2351112" y="344774"/>
            <a:ext cx="1006685" cy="70453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865817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D15C8-28C9-4623-A3D0-FE6AD68ACB7D}"/>
              </a:ext>
            </a:extLst>
          </p:cNvPr>
          <p:cNvSpPr>
            <a:spLocks noGrp="1"/>
          </p:cNvSpPr>
          <p:nvPr>
            <p:ph type="title"/>
          </p:nvPr>
        </p:nvSpPr>
        <p:spPr/>
        <p:txBody>
          <a:bodyPr/>
          <a:lstStyle/>
          <a:p>
            <a:r>
              <a:rPr lang="en-IN" b="1" dirty="0">
                <a:solidFill>
                  <a:srgbClr val="FF0000"/>
                </a:solidFill>
              </a:rPr>
              <a:t>How SMOTE works ?</a:t>
            </a:r>
            <a:endParaRPr lang="en-IN" dirty="0">
              <a:solidFill>
                <a:srgbClr val="FF0000"/>
              </a:solidFill>
            </a:endParaRPr>
          </a:p>
        </p:txBody>
      </p:sp>
      <p:sp>
        <p:nvSpPr>
          <p:cNvPr id="3" name="Content Placeholder 2">
            <a:extLst>
              <a:ext uri="{FF2B5EF4-FFF2-40B4-BE49-F238E27FC236}">
                <a16:creationId xmlns:a16="http://schemas.microsoft.com/office/drawing/2014/main" id="{28501FAE-477F-4C5D-9EFD-4B95D2271FD6}"/>
              </a:ext>
            </a:extLst>
          </p:cNvPr>
          <p:cNvSpPr>
            <a:spLocks noGrp="1"/>
          </p:cNvSpPr>
          <p:nvPr>
            <p:ph idx="1"/>
          </p:nvPr>
        </p:nvSpPr>
        <p:spPr/>
        <p:txBody>
          <a:bodyPr/>
          <a:lstStyle/>
          <a:p>
            <a:pPr lvl="0" algn="just">
              <a:lnSpc>
                <a:spcPct val="150000"/>
              </a:lnSpc>
            </a:pPr>
            <a:r>
              <a:rPr lang="en-IN" dirty="0"/>
              <a:t>For each minority class sample, SMOTE identifies its k-nearest minority class </a:t>
            </a:r>
            <a:r>
              <a:rPr lang="en-IN" dirty="0" err="1"/>
              <a:t>neighbors</a:t>
            </a:r>
            <a:r>
              <a:rPr lang="en-IN" dirty="0"/>
              <a:t>.</a:t>
            </a:r>
          </a:p>
          <a:p>
            <a:pPr lvl="0" algn="just">
              <a:lnSpc>
                <a:spcPct val="150000"/>
              </a:lnSpc>
            </a:pPr>
            <a:r>
              <a:rPr lang="en-IN" dirty="0"/>
              <a:t>It randomly selects one or more of the k-nearest </a:t>
            </a:r>
            <a:r>
              <a:rPr lang="en-IN" dirty="0" err="1"/>
              <a:t>neighbors</a:t>
            </a:r>
            <a:r>
              <a:rPr lang="en-IN" dirty="0"/>
              <a:t>.</a:t>
            </a:r>
          </a:p>
          <a:p>
            <a:pPr algn="just">
              <a:lnSpc>
                <a:spcPct val="150000"/>
              </a:lnSpc>
            </a:pPr>
            <a:r>
              <a:rPr lang="en-IN" dirty="0"/>
              <a:t>It generates new samples by taking a weighted average of the feature values between the original data point and its </a:t>
            </a:r>
            <a:r>
              <a:rPr lang="en-IN" dirty="0" err="1"/>
              <a:t>neighbors</a:t>
            </a:r>
            <a:r>
              <a:rPr lang="en-IN" dirty="0"/>
              <a:t>.</a:t>
            </a:r>
          </a:p>
        </p:txBody>
      </p:sp>
    </p:spTree>
    <p:extLst>
      <p:ext uri="{BB962C8B-B14F-4D97-AF65-F5344CB8AC3E}">
        <p14:creationId xmlns:p14="http://schemas.microsoft.com/office/powerpoint/2010/main" val="3850925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43E16A-FC3A-4316-8F2A-BD197D103BFA}"/>
              </a:ext>
            </a:extLst>
          </p:cNvPr>
          <p:cNvSpPr>
            <a:spLocks noGrp="1"/>
          </p:cNvSpPr>
          <p:nvPr>
            <p:ph idx="1"/>
          </p:nvPr>
        </p:nvSpPr>
        <p:spPr>
          <a:xfrm>
            <a:off x="448455" y="146725"/>
            <a:ext cx="11498706" cy="6029223"/>
          </a:xfrm>
        </p:spPr>
        <p:txBody>
          <a:bodyPr>
            <a:noAutofit/>
          </a:bodyPr>
          <a:lstStyle/>
          <a:p>
            <a:pPr marL="0" indent="0" algn="just">
              <a:lnSpc>
                <a:spcPct val="170000"/>
              </a:lnSpc>
              <a:buNone/>
            </a:pPr>
            <a:r>
              <a:rPr lang="en-IN" sz="2400" b="1" dirty="0">
                <a:solidFill>
                  <a:srgbClr val="C00000"/>
                </a:solidFill>
              </a:rPr>
              <a:t>Pros of SMOTE:</a:t>
            </a:r>
            <a:endParaRPr lang="en-IN" sz="2400" dirty="0">
              <a:solidFill>
                <a:srgbClr val="C00000"/>
              </a:solidFill>
            </a:endParaRPr>
          </a:p>
          <a:p>
            <a:pPr lvl="0" algn="just">
              <a:lnSpc>
                <a:spcPct val="170000"/>
              </a:lnSpc>
            </a:pPr>
            <a:r>
              <a:rPr lang="en-IN" sz="2400" dirty="0">
                <a:solidFill>
                  <a:srgbClr val="002060"/>
                </a:solidFill>
              </a:rPr>
              <a:t>Balances the dataset by generating synthetic examples.</a:t>
            </a:r>
          </a:p>
          <a:p>
            <a:pPr lvl="0" algn="just">
              <a:lnSpc>
                <a:spcPct val="170000"/>
              </a:lnSpc>
            </a:pPr>
            <a:r>
              <a:rPr lang="en-IN" sz="2400" dirty="0">
                <a:solidFill>
                  <a:srgbClr val="002060"/>
                </a:solidFill>
              </a:rPr>
              <a:t>Reduces the risk of overfitting compared to simple oversampling.</a:t>
            </a:r>
          </a:p>
          <a:p>
            <a:pPr algn="just">
              <a:lnSpc>
                <a:spcPct val="170000"/>
              </a:lnSpc>
            </a:pPr>
            <a:r>
              <a:rPr lang="en-IN" sz="2400" dirty="0">
                <a:solidFill>
                  <a:srgbClr val="002060"/>
                </a:solidFill>
              </a:rPr>
              <a:t>Can improve model performance for minority classes.</a:t>
            </a:r>
          </a:p>
          <a:p>
            <a:pPr marL="0" indent="0" algn="just">
              <a:lnSpc>
                <a:spcPct val="170000"/>
              </a:lnSpc>
              <a:buNone/>
            </a:pPr>
            <a:r>
              <a:rPr lang="en-IN" sz="2400" b="1" dirty="0">
                <a:solidFill>
                  <a:srgbClr val="C00000"/>
                </a:solidFill>
              </a:rPr>
              <a:t>Cons of SMOTE:</a:t>
            </a:r>
            <a:endParaRPr lang="en-IN" sz="2400" dirty="0">
              <a:solidFill>
                <a:srgbClr val="C00000"/>
              </a:solidFill>
            </a:endParaRPr>
          </a:p>
          <a:p>
            <a:pPr lvl="0" algn="just">
              <a:lnSpc>
                <a:spcPct val="170000"/>
              </a:lnSpc>
            </a:pPr>
            <a:r>
              <a:rPr lang="en-IN" sz="2400" dirty="0">
                <a:solidFill>
                  <a:srgbClr val="002060"/>
                </a:solidFill>
              </a:rPr>
              <a:t>Can increase the training time due to a larger dataset.</a:t>
            </a:r>
          </a:p>
          <a:p>
            <a:pPr lvl="0" algn="just">
              <a:lnSpc>
                <a:spcPct val="170000"/>
              </a:lnSpc>
            </a:pPr>
            <a:r>
              <a:rPr lang="en-IN" sz="2400" dirty="0">
                <a:solidFill>
                  <a:srgbClr val="002060"/>
                </a:solidFill>
              </a:rPr>
              <a:t>May introduce noise if not used carefully.</a:t>
            </a:r>
          </a:p>
          <a:p>
            <a:pPr algn="just">
              <a:lnSpc>
                <a:spcPct val="170000"/>
              </a:lnSpc>
            </a:pPr>
            <a:r>
              <a:rPr lang="en-IN" sz="2400" dirty="0">
                <a:solidFill>
                  <a:srgbClr val="002060"/>
                </a:solidFill>
              </a:rPr>
              <a:t>Might not work well with high-dimensional data where the Euclidean distance is less meaningful.</a:t>
            </a:r>
          </a:p>
        </p:txBody>
      </p:sp>
    </p:spTree>
    <p:extLst>
      <p:ext uri="{BB962C8B-B14F-4D97-AF65-F5344CB8AC3E}">
        <p14:creationId xmlns:p14="http://schemas.microsoft.com/office/powerpoint/2010/main" val="3145254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413F3-169D-4915-91F3-970395EA8C24}"/>
              </a:ext>
            </a:extLst>
          </p:cNvPr>
          <p:cNvSpPr>
            <a:spLocks noGrp="1"/>
          </p:cNvSpPr>
          <p:nvPr>
            <p:ph type="title"/>
          </p:nvPr>
        </p:nvSpPr>
        <p:spPr/>
        <p:txBody>
          <a:bodyPr/>
          <a:lstStyle/>
          <a:p>
            <a:r>
              <a:rPr lang="en-IN" b="1" dirty="0">
                <a:solidFill>
                  <a:schemeClr val="accent2"/>
                </a:solidFill>
              </a:rPr>
              <a:t>2. Random Under-Sampling (RUS)</a:t>
            </a:r>
            <a:endParaRPr lang="en-IN" dirty="0">
              <a:solidFill>
                <a:schemeClr val="accent2"/>
              </a:solidFill>
            </a:endParaRPr>
          </a:p>
        </p:txBody>
      </p:sp>
      <p:sp>
        <p:nvSpPr>
          <p:cNvPr id="3" name="Content Placeholder 2">
            <a:extLst>
              <a:ext uri="{FF2B5EF4-FFF2-40B4-BE49-F238E27FC236}">
                <a16:creationId xmlns:a16="http://schemas.microsoft.com/office/drawing/2014/main" id="{DCC031B7-CC5E-44F2-8968-5D3DB1E5A327}"/>
              </a:ext>
            </a:extLst>
          </p:cNvPr>
          <p:cNvSpPr>
            <a:spLocks noGrp="1"/>
          </p:cNvSpPr>
          <p:nvPr>
            <p:ph idx="1"/>
          </p:nvPr>
        </p:nvSpPr>
        <p:spPr/>
        <p:txBody>
          <a:bodyPr/>
          <a:lstStyle/>
          <a:p>
            <a:pPr algn="just">
              <a:lnSpc>
                <a:spcPct val="200000"/>
              </a:lnSpc>
            </a:pPr>
            <a:r>
              <a:rPr lang="en-IN" b="1" dirty="0">
                <a:solidFill>
                  <a:srgbClr val="002060"/>
                </a:solidFill>
              </a:rPr>
              <a:t>Random Under-Sampling</a:t>
            </a:r>
            <a:r>
              <a:rPr lang="en-IN" dirty="0">
                <a:solidFill>
                  <a:srgbClr val="002060"/>
                </a:solidFill>
              </a:rPr>
              <a:t> involves reducing the number of majority class samples to balance the class distribution. This is done by randomly removing instances of the majority class.</a:t>
            </a:r>
          </a:p>
          <a:p>
            <a:pPr algn="just">
              <a:lnSpc>
                <a:spcPct val="200000"/>
              </a:lnSpc>
            </a:pPr>
            <a:endParaRPr lang="en-IN" dirty="0">
              <a:solidFill>
                <a:srgbClr val="002060"/>
              </a:solidFill>
            </a:endParaRPr>
          </a:p>
        </p:txBody>
      </p:sp>
    </p:spTree>
    <p:extLst>
      <p:ext uri="{BB962C8B-B14F-4D97-AF65-F5344CB8AC3E}">
        <p14:creationId xmlns:p14="http://schemas.microsoft.com/office/powerpoint/2010/main" val="42046920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FCC16-8F02-42A8-A0F6-096AA1E00A8F}"/>
              </a:ext>
            </a:extLst>
          </p:cNvPr>
          <p:cNvSpPr>
            <a:spLocks noGrp="1"/>
          </p:cNvSpPr>
          <p:nvPr>
            <p:ph type="title"/>
          </p:nvPr>
        </p:nvSpPr>
        <p:spPr/>
        <p:txBody>
          <a:bodyPr/>
          <a:lstStyle/>
          <a:p>
            <a:r>
              <a:rPr lang="en-IN" b="1" dirty="0">
                <a:solidFill>
                  <a:srgbClr val="FF0000"/>
                </a:solidFill>
              </a:rPr>
              <a:t>How RUS works?</a:t>
            </a:r>
            <a:endParaRPr lang="en-IN" dirty="0">
              <a:solidFill>
                <a:srgbClr val="FF0000"/>
              </a:solidFill>
            </a:endParaRPr>
          </a:p>
        </p:txBody>
      </p:sp>
      <p:sp>
        <p:nvSpPr>
          <p:cNvPr id="3" name="Content Placeholder 2">
            <a:extLst>
              <a:ext uri="{FF2B5EF4-FFF2-40B4-BE49-F238E27FC236}">
                <a16:creationId xmlns:a16="http://schemas.microsoft.com/office/drawing/2014/main" id="{0B3E4871-3518-4195-A69A-97B2E0453A5A}"/>
              </a:ext>
            </a:extLst>
          </p:cNvPr>
          <p:cNvSpPr>
            <a:spLocks noGrp="1"/>
          </p:cNvSpPr>
          <p:nvPr>
            <p:ph idx="1"/>
          </p:nvPr>
        </p:nvSpPr>
        <p:spPr/>
        <p:txBody>
          <a:bodyPr/>
          <a:lstStyle/>
          <a:p>
            <a:pPr lvl="0">
              <a:lnSpc>
                <a:spcPct val="200000"/>
              </a:lnSpc>
            </a:pPr>
            <a:r>
              <a:rPr lang="en-IN" dirty="0">
                <a:solidFill>
                  <a:srgbClr val="002060"/>
                </a:solidFill>
              </a:rPr>
              <a:t>Randomly select a subset of the majority class samples.</a:t>
            </a:r>
          </a:p>
          <a:p>
            <a:pPr lvl="0">
              <a:lnSpc>
                <a:spcPct val="200000"/>
              </a:lnSpc>
            </a:pPr>
            <a:r>
              <a:rPr lang="en-IN" dirty="0">
                <a:solidFill>
                  <a:srgbClr val="002060"/>
                </a:solidFill>
              </a:rPr>
              <a:t>Remove the remaining majority class samples.</a:t>
            </a:r>
          </a:p>
          <a:p>
            <a:pPr>
              <a:lnSpc>
                <a:spcPct val="200000"/>
              </a:lnSpc>
            </a:pPr>
            <a:r>
              <a:rPr lang="en-IN" dirty="0">
                <a:solidFill>
                  <a:srgbClr val="002060"/>
                </a:solidFill>
              </a:rPr>
              <a:t>The dataset now has a balanced class distribution.</a:t>
            </a:r>
          </a:p>
        </p:txBody>
      </p:sp>
    </p:spTree>
    <p:extLst>
      <p:ext uri="{BB962C8B-B14F-4D97-AF65-F5344CB8AC3E}">
        <p14:creationId xmlns:p14="http://schemas.microsoft.com/office/powerpoint/2010/main" val="3470179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C48B1A-5979-4774-9AD9-661E2B9E8651}"/>
              </a:ext>
            </a:extLst>
          </p:cNvPr>
          <p:cNvSpPr/>
          <p:nvPr/>
        </p:nvSpPr>
        <p:spPr>
          <a:xfrm>
            <a:off x="539645" y="552988"/>
            <a:ext cx="11257613" cy="5183278"/>
          </a:xfrm>
          <a:prstGeom prst="rect">
            <a:avLst/>
          </a:prstGeom>
        </p:spPr>
        <p:txBody>
          <a:bodyPr wrap="square">
            <a:spAutoFit/>
          </a:bodyPr>
          <a:lstStyle/>
          <a:p>
            <a:pPr algn="just">
              <a:lnSpc>
                <a:spcPct val="150000"/>
              </a:lnSpc>
              <a:spcAft>
                <a:spcPts val="800"/>
              </a:spcAft>
            </a:pPr>
            <a:r>
              <a:rPr lang="en-IN" sz="2400" b="1" kern="0"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Pros of RUS:</a:t>
            </a:r>
            <a:endParaRPr lang="en-IN" sz="2400"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IN" sz="2400" kern="0"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Simple and easy to implement.</a:t>
            </a:r>
            <a:endParaRPr lang="en-IN" sz="2400"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IN" sz="2400" kern="0"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Reduces the size of the dataset, leading to faster training times.</a:t>
            </a:r>
            <a:endParaRPr lang="en-IN" sz="2400"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IN" sz="2400" kern="0"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Helps to balance class distribution effectively.</a:t>
            </a:r>
            <a:endParaRPr lang="en-IN" sz="2400"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2400" b="1" kern="0"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Cons of RUS:</a:t>
            </a:r>
            <a:endParaRPr lang="en-IN" sz="2400"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IN" sz="2400" kern="0"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Potential loss of important information due to random removal.</a:t>
            </a:r>
            <a:endParaRPr lang="en-IN" sz="2400"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IN" sz="2400" kern="0"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Risk of underfitting the model due to fewer training examples.</a:t>
            </a:r>
            <a:endParaRPr lang="en-IN" sz="2400"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IN" sz="2400" kern="0"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Can result in poor generalization if too much data is removed.</a:t>
            </a:r>
            <a:endParaRPr lang="en-IN" sz="2400"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354711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6E1DD-63F1-4B02-B42D-730F6435A10C}"/>
              </a:ext>
            </a:extLst>
          </p:cNvPr>
          <p:cNvSpPr>
            <a:spLocks noGrp="1"/>
          </p:cNvSpPr>
          <p:nvPr>
            <p:ph type="title"/>
          </p:nvPr>
        </p:nvSpPr>
        <p:spPr/>
        <p:txBody>
          <a:bodyPr/>
          <a:lstStyle/>
          <a:p>
            <a:r>
              <a:rPr lang="en-IN" b="1" dirty="0">
                <a:solidFill>
                  <a:schemeClr val="accent2"/>
                </a:solidFill>
              </a:rPr>
              <a:t>3. Feature Importance</a:t>
            </a:r>
            <a:endParaRPr lang="en-IN" dirty="0">
              <a:solidFill>
                <a:schemeClr val="accent2"/>
              </a:solidFill>
            </a:endParaRPr>
          </a:p>
        </p:txBody>
      </p:sp>
      <p:sp>
        <p:nvSpPr>
          <p:cNvPr id="3" name="Content Placeholder 2">
            <a:extLst>
              <a:ext uri="{FF2B5EF4-FFF2-40B4-BE49-F238E27FC236}">
                <a16:creationId xmlns:a16="http://schemas.microsoft.com/office/drawing/2014/main" id="{E743A7B2-7C6A-459B-83E9-9C3798460322}"/>
              </a:ext>
            </a:extLst>
          </p:cNvPr>
          <p:cNvSpPr>
            <a:spLocks noGrp="1"/>
          </p:cNvSpPr>
          <p:nvPr>
            <p:ph idx="1"/>
          </p:nvPr>
        </p:nvSpPr>
        <p:spPr>
          <a:xfrm>
            <a:off x="703287" y="1690688"/>
            <a:ext cx="10764187" cy="4515240"/>
          </a:xfrm>
        </p:spPr>
        <p:txBody>
          <a:bodyPr/>
          <a:lstStyle/>
          <a:p>
            <a:pPr algn="just">
              <a:lnSpc>
                <a:spcPct val="150000"/>
              </a:lnSpc>
            </a:pPr>
            <a:r>
              <a:rPr lang="en-IN" b="1" dirty="0"/>
              <a:t>Feature Importance</a:t>
            </a:r>
            <a:r>
              <a:rPr lang="en-IN" dirty="0"/>
              <a:t> helps identify which features are most relevant for predicting the target variable. </a:t>
            </a:r>
          </a:p>
          <a:p>
            <a:pPr algn="just">
              <a:lnSpc>
                <a:spcPct val="150000"/>
              </a:lnSpc>
            </a:pPr>
            <a:r>
              <a:rPr lang="en-IN" dirty="0"/>
              <a:t>This can be crucial in imbalanced datasets because not all features contribute equally to distinguishing between classes. </a:t>
            </a:r>
          </a:p>
          <a:p>
            <a:pPr algn="just">
              <a:lnSpc>
                <a:spcPct val="150000"/>
              </a:lnSpc>
            </a:pPr>
            <a:r>
              <a:rPr lang="en-IN" dirty="0"/>
              <a:t>By focusing on the most important features, we can potentially improve the model's ability to classify minority classes correctly.</a:t>
            </a:r>
          </a:p>
          <a:p>
            <a:pPr algn="just">
              <a:lnSpc>
                <a:spcPct val="150000"/>
              </a:lnSpc>
            </a:pPr>
            <a:endParaRPr lang="en-IN" dirty="0"/>
          </a:p>
        </p:txBody>
      </p:sp>
    </p:spTree>
    <p:extLst>
      <p:ext uri="{BB962C8B-B14F-4D97-AF65-F5344CB8AC3E}">
        <p14:creationId xmlns:p14="http://schemas.microsoft.com/office/powerpoint/2010/main" val="9771432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4557C-8138-4027-9BF6-ED3DA594D0B2}"/>
              </a:ext>
            </a:extLst>
          </p:cNvPr>
          <p:cNvSpPr>
            <a:spLocks noGrp="1"/>
          </p:cNvSpPr>
          <p:nvPr>
            <p:ph type="title"/>
          </p:nvPr>
        </p:nvSpPr>
        <p:spPr>
          <a:xfrm>
            <a:off x="223603" y="18255"/>
            <a:ext cx="10515600" cy="1325563"/>
          </a:xfrm>
        </p:spPr>
        <p:txBody>
          <a:bodyPr/>
          <a:lstStyle/>
          <a:p>
            <a:r>
              <a:rPr lang="en-IN" b="1" dirty="0">
                <a:solidFill>
                  <a:schemeClr val="accent2"/>
                </a:solidFill>
              </a:rPr>
              <a:t>How to measure Feature Importance ?</a:t>
            </a:r>
            <a:endParaRPr lang="en-IN" dirty="0">
              <a:solidFill>
                <a:schemeClr val="accent2"/>
              </a:solidFill>
            </a:endParaRPr>
          </a:p>
        </p:txBody>
      </p:sp>
      <p:sp>
        <p:nvSpPr>
          <p:cNvPr id="3" name="Content Placeholder 2">
            <a:extLst>
              <a:ext uri="{FF2B5EF4-FFF2-40B4-BE49-F238E27FC236}">
                <a16:creationId xmlns:a16="http://schemas.microsoft.com/office/drawing/2014/main" id="{E4CB8A85-1E9C-4D59-96FD-7D7609BE07D8}"/>
              </a:ext>
            </a:extLst>
          </p:cNvPr>
          <p:cNvSpPr>
            <a:spLocks noGrp="1"/>
          </p:cNvSpPr>
          <p:nvPr>
            <p:ph idx="1"/>
          </p:nvPr>
        </p:nvSpPr>
        <p:spPr>
          <a:xfrm>
            <a:off x="223603" y="1133410"/>
            <a:ext cx="11528686" cy="5417292"/>
          </a:xfrm>
        </p:spPr>
        <p:txBody>
          <a:bodyPr>
            <a:normAutofit fontScale="92500" lnSpcReduction="10000"/>
          </a:bodyPr>
          <a:lstStyle/>
          <a:p>
            <a:pPr lvl="0" algn="just">
              <a:lnSpc>
                <a:spcPct val="150000"/>
              </a:lnSpc>
            </a:pPr>
            <a:r>
              <a:rPr lang="en-IN" b="1" dirty="0"/>
              <a:t>Tree-based methods</a:t>
            </a:r>
            <a:r>
              <a:rPr lang="en-IN" dirty="0"/>
              <a:t>: Decision Trees, Random Forests, and Gradient Boosting Trees inherently provide feature importance scores based on how well each feature splits the data.</a:t>
            </a:r>
          </a:p>
          <a:p>
            <a:pPr lvl="0" algn="just">
              <a:lnSpc>
                <a:spcPct val="150000"/>
              </a:lnSpc>
            </a:pPr>
            <a:r>
              <a:rPr lang="en-IN" b="1" dirty="0"/>
              <a:t>Permutation Importance</a:t>
            </a:r>
            <a:r>
              <a:rPr lang="en-IN" dirty="0"/>
              <a:t>: This involves shuffling the values of each feature to observe the impact on the model's performance. A significant drop in performance indicates a high feature importance.</a:t>
            </a:r>
          </a:p>
          <a:p>
            <a:pPr lvl="0" algn="just">
              <a:lnSpc>
                <a:spcPct val="150000"/>
              </a:lnSpc>
            </a:pPr>
            <a:r>
              <a:rPr lang="en-IN" b="1" dirty="0"/>
              <a:t>SHAP Values (</a:t>
            </a:r>
            <a:r>
              <a:rPr lang="en-IN" b="1" dirty="0" err="1"/>
              <a:t>SHapley</a:t>
            </a:r>
            <a:r>
              <a:rPr lang="en-IN" b="1" dirty="0"/>
              <a:t> Additive </a:t>
            </a:r>
            <a:r>
              <a:rPr lang="en-IN" b="1" dirty="0" err="1"/>
              <a:t>exPlanations</a:t>
            </a:r>
            <a:r>
              <a:rPr lang="en-IN" b="1" dirty="0"/>
              <a:t>)</a:t>
            </a:r>
            <a:r>
              <a:rPr lang="en-IN" dirty="0"/>
              <a:t>: A more advanced method that provides insight into the contribution of each feature to each prediction made by the model.</a:t>
            </a:r>
          </a:p>
          <a:p>
            <a:pPr algn="just">
              <a:lnSpc>
                <a:spcPct val="150000"/>
              </a:lnSpc>
            </a:pPr>
            <a:endParaRPr lang="en-IN" dirty="0"/>
          </a:p>
        </p:txBody>
      </p:sp>
    </p:spTree>
    <p:extLst>
      <p:ext uri="{BB962C8B-B14F-4D97-AF65-F5344CB8AC3E}">
        <p14:creationId xmlns:p14="http://schemas.microsoft.com/office/powerpoint/2010/main" val="39606064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390BB-A9E2-4583-ABFE-36831B2F9E2E}"/>
              </a:ext>
            </a:extLst>
          </p:cNvPr>
          <p:cNvSpPr>
            <a:spLocks noGrp="1"/>
          </p:cNvSpPr>
          <p:nvPr>
            <p:ph type="title"/>
          </p:nvPr>
        </p:nvSpPr>
        <p:spPr>
          <a:xfrm>
            <a:off x="179882" y="365125"/>
            <a:ext cx="11173918" cy="1325563"/>
          </a:xfrm>
        </p:spPr>
        <p:txBody>
          <a:bodyPr/>
          <a:lstStyle/>
          <a:p>
            <a:r>
              <a:rPr lang="en-IN" b="1" dirty="0">
                <a:solidFill>
                  <a:schemeClr val="accent2"/>
                </a:solidFill>
              </a:rPr>
              <a:t>Using Feature Importance with SMOTE and RUS:</a:t>
            </a:r>
            <a:endParaRPr lang="en-IN" dirty="0">
              <a:solidFill>
                <a:schemeClr val="accent2"/>
              </a:solidFill>
            </a:endParaRPr>
          </a:p>
        </p:txBody>
      </p:sp>
      <p:sp>
        <p:nvSpPr>
          <p:cNvPr id="3" name="Content Placeholder 2">
            <a:extLst>
              <a:ext uri="{FF2B5EF4-FFF2-40B4-BE49-F238E27FC236}">
                <a16:creationId xmlns:a16="http://schemas.microsoft.com/office/drawing/2014/main" id="{5102AB46-ED2A-4E53-B7BE-F3D972D59C5D}"/>
              </a:ext>
            </a:extLst>
          </p:cNvPr>
          <p:cNvSpPr>
            <a:spLocks noGrp="1"/>
          </p:cNvSpPr>
          <p:nvPr>
            <p:ph idx="1"/>
          </p:nvPr>
        </p:nvSpPr>
        <p:spPr>
          <a:xfrm>
            <a:off x="258579" y="1540786"/>
            <a:ext cx="11303833" cy="4802187"/>
          </a:xfrm>
        </p:spPr>
        <p:txBody>
          <a:bodyPr>
            <a:normAutofit lnSpcReduction="10000"/>
          </a:bodyPr>
          <a:lstStyle/>
          <a:p>
            <a:pPr lvl="0" algn="just">
              <a:lnSpc>
                <a:spcPct val="150000"/>
              </a:lnSpc>
            </a:pPr>
            <a:r>
              <a:rPr lang="en-IN" dirty="0"/>
              <a:t>Identify the most important features using feature importance methods.</a:t>
            </a:r>
          </a:p>
          <a:p>
            <a:pPr lvl="0" algn="just">
              <a:lnSpc>
                <a:spcPct val="150000"/>
              </a:lnSpc>
            </a:pPr>
            <a:r>
              <a:rPr lang="en-IN" dirty="0"/>
              <a:t>Apply SMOTE to the minority class, focusing on maintaining the balance of the important features.</a:t>
            </a:r>
          </a:p>
          <a:p>
            <a:pPr lvl="0" algn="just">
              <a:lnSpc>
                <a:spcPct val="150000"/>
              </a:lnSpc>
            </a:pPr>
            <a:r>
              <a:rPr lang="en-IN" dirty="0"/>
              <a:t>Apply RUS to the majority class, ensuring that the important features are well represented even after under-sampling.</a:t>
            </a:r>
          </a:p>
          <a:p>
            <a:pPr algn="just">
              <a:lnSpc>
                <a:spcPct val="150000"/>
              </a:lnSpc>
            </a:pPr>
            <a:r>
              <a:rPr lang="en-IN" dirty="0"/>
              <a:t>This combined approach ensures that the model is trained on balanced data without losing important information.</a:t>
            </a:r>
          </a:p>
        </p:txBody>
      </p:sp>
    </p:spTree>
    <p:extLst>
      <p:ext uri="{BB962C8B-B14F-4D97-AF65-F5344CB8AC3E}">
        <p14:creationId xmlns:p14="http://schemas.microsoft.com/office/powerpoint/2010/main" val="3443030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C90B533-CE12-4F1C-9306-AC57D748A587}"/>
              </a:ext>
            </a:extLst>
          </p:cNvPr>
          <p:cNvPicPr>
            <a:picLocks noChangeAspect="1"/>
          </p:cNvPicPr>
          <p:nvPr/>
        </p:nvPicPr>
        <p:blipFill rotWithShape="1">
          <a:blip r:embed="rId2">
            <a:extLst>
              <a:ext uri="{28A0092B-C50C-407E-A947-70E740481C1C}">
                <a14:useLocalDpi xmlns:a14="http://schemas.microsoft.com/office/drawing/2010/main" val="0"/>
              </a:ext>
            </a:extLst>
          </a:blip>
          <a:srcRect b="6427"/>
          <a:stretch/>
        </p:blipFill>
        <p:spPr>
          <a:xfrm>
            <a:off x="0" y="1673"/>
            <a:ext cx="12192000" cy="6856327"/>
          </a:xfrm>
          <a:prstGeom prst="rect">
            <a:avLst/>
          </a:prstGeom>
        </p:spPr>
      </p:pic>
    </p:spTree>
    <p:extLst>
      <p:ext uri="{BB962C8B-B14F-4D97-AF65-F5344CB8AC3E}">
        <p14:creationId xmlns:p14="http://schemas.microsoft.com/office/powerpoint/2010/main" val="3876424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AB9F5-6F76-4752-A65D-0BE30AB79B2E}"/>
              </a:ext>
            </a:extLst>
          </p:cNvPr>
          <p:cNvSpPr>
            <a:spLocks noGrp="1"/>
          </p:cNvSpPr>
          <p:nvPr>
            <p:ph type="title"/>
          </p:nvPr>
        </p:nvSpPr>
        <p:spPr>
          <a:xfrm>
            <a:off x="358515" y="77176"/>
            <a:ext cx="10515600" cy="1325563"/>
          </a:xfrm>
        </p:spPr>
        <p:txBody>
          <a:bodyPr/>
          <a:lstStyle/>
          <a:p>
            <a:r>
              <a:rPr lang="en-IN" b="1" dirty="0">
                <a:solidFill>
                  <a:schemeClr val="accent2"/>
                </a:solidFill>
              </a:rPr>
              <a:t>Imbalanced dataset</a:t>
            </a:r>
          </a:p>
        </p:txBody>
      </p:sp>
      <p:sp>
        <p:nvSpPr>
          <p:cNvPr id="5" name="Content Placeholder 4">
            <a:extLst>
              <a:ext uri="{FF2B5EF4-FFF2-40B4-BE49-F238E27FC236}">
                <a16:creationId xmlns:a16="http://schemas.microsoft.com/office/drawing/2014/main" id="{DAD119FC-2F9B-4FDD-AFCB-7C4BBABC94C5}"/>
              </a:ext>
            </a:extLst>
          </p:cNvPr>
          <p:cNvSpPr>
            <a:spLocks noGrp="1"/>
          </p:cNvSpPr>
          <p:nvPr>
            <p:ph idx="1"/>
          </p:nvPr>
        </p:nvSpPr>
        <p:spPr>
          <a:xfrm>
            <a:off x="463445" y="1402738"/>
            <a:ext cx="11153931" cy="4458415"/>
          </a:xfrm>
        </p:spPr>
        <p:txBody>
          <a:bodyPr/>
          <a:lstStyle/>
          <a:p>
            <a:pPr algn="just">
              <a:lnSpc>
                <a:spcPct val="200000"/>
              </a:lnSpc>
            </a:pPr>
            <a:r>
              <a:rPr lang="en-US" dirty="0">
                <a:solidFill>
                  <a:srgbClr val="002060"/>
                </a:solidFill>
              </a:rPr>
              <a:t>Imbalanced Dataset “also called an unbalanced dataset ” refer to datasets where the observations or target class is skewed or has uneven distribution. This means that one class label has a very fewer number of observations and the other has very high numbers of observations. </a:t>
            </a:r>
            <a:endParaRPr lang="en-IN" dirty="0">
              <a:solidFill>
                <a:srgbClr val="002060"/>
              </a:solidFill>
            </a:endParaRPr>
          </a:p>
        </p:txBody>
      </p:sp>
    </p:spTree>
    <p:extLst>
      <p:ext uri="{BB962C8B-B14F-4D97-AF65-F5344CB8AC3E}">
        <p14:creationId xmlns:p14="http://schemas.microsoft.com/office/powerpoint/2010/main" val="1703695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AB9F5-6F76-4752-A65D-0BE30AB79B2E}"/>
              </a:ext>
            </a:extLst>
          </p:cNvPr>
          <p:cNvSpPr>
            <a:spLocks noGrp="1"/>
          </p:cNvSpPr>
          <p:nvPr>
            <p:ph type="title"/>
          </p:nvPr>
        </p:nvSpPr>
        <p:spPr>
          <a:xfrm>
            <a:off x="298554" y="77176"/>
            <a:ext cx="10515600" cy="1325563"/>
          </a:xfrm>
        </p:spPr>
        <p:txBody>
          <a:bodyPr/>
          <a:lstStyle/>
          <a:p>
            <a:r>
              <a:rPr lang="en-IN" b="1" dirty="0">
                <a:solidFill>
                  <a:schemeClr val="accent2"/>
                </a:solidFill>
              </a:rPr>
              <a:t>Imbalanced datasets</a:t>
            </a:r>
          </a:p>
        </p:txBody>
      </p:sp>
      <p:pic>
        <p:nvPicPr>
          <p:cNvPr id="1026" name="Picture 2" descr="https://media.licdn.com/dms/image/v2/C5612AQGpdX8HSIAEeA/article-cover_image-shrink_720_1280/article-cover_image-shrink_720_1280/0/1610873977828?e=1730937600&amp;v=beta&amp;t=ekmgXzQE3tGNLBZnLxzWWq6LB3ofSsLIrx2ia-1qBTQ">
            <a:extLst>
              <a:ext uri="{FF2B5EF4-FFF2-40B4-BE49-F238E27FC236}">
                <a16:creationId xmlns:a16="http://schemas.microsoft.com/office/drawing/2014/main" id="{C5B32F18-E03B-4EA6-BB1A-9908B7AE48A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81150" y="2607286"/>
            <a:ext cx="9029700" cy="2847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6895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EE6A50A-10CC-49D2-9EA3-98A19F527C70}"/>
              </a:ext>
            </a:extLst>
          </p:cNvPr>
          <p:cNvPicPr>
            <a:picLocks noChangeAspect="1"/>
          </p:cNvPicPr>
          <p:nvPr/>
        </p:nvPicPr>
        <p:blipFill rotWithShape="1">
          <a:blip r:embed="rId2">
            <a:extLst>
              <a:ext uri="{28A0092B-C50C-407E-A947-70E740481C1C}">
                <a14:useLocalDpi xmlns:a14="http://schemas.microsoft.com/office/drawing/2010/main" val="0"/>
              </a:ext>
            </a:extLst>
          </a:blip>
          <a:srcRect b="6864"/>
          <a:stretch/>
        </p:blipFill>
        <p:spPr>
          <a:xfrm>
            <a:off x="0" y="1673"/>
            <a:ext cx="12192000" cy="6384137"/>
          </a:xfrm>
          <a:prstGeom prst="rect">
            <a:avLst/>
          </a:prstGeom>
        </p:spPr>
      </p:pic>
    </p:spTree>
    <p:extLst>
      <p:ext uri="{BB962C8B-B14F-4D97-AF65-F5344CB8AC3E}">
        <p14:creationId xmlns:p14="http://schemas.microsoft.com/office/powerpoint/2010/main" val="3344430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AB9F5-6F76-4752-A65D-0BE30AB79B2E}"/>
              </a:ext>
            </a:extLst>
          </p:cNvPr>
          <p:cNvSpPr>
            <a:spLocks noGrp="1"/>
          </p:cNvSpPr>
          <p:nvPr>
            <p:ph type="title"/>
          </p:nvPr>
        </p:nvSpPr>
        <p:spPr>
          <a:xfrm>
            <a:off x="358515" y="77176"/>
            <a:ext cx="10515600" cy="1325563"/>
          </a:xfrm>
        </p:spPr>
        <p:txBody>
          <a:bodyPr/>
          <a:lstStyle/>
          <a:p>
            <a:r>
              <a:rPr lang="en-IN" b="1" dirty="0">
                <a:solidFill>
                  <a:schemeClr val="accent2"/>
                </a:solidFill>
              </a:rPr>
              <a:t>Imbalanced dataset</a:t>
            </a:r>
          </a:p>
        </p:txBody>
      </p:sp>
      <p:sp>
        <p:nvSpPr>
          <p:cNvPr id="5" name="Content Placeholder 4">
            <a:extLst>
              <a:ext uri="{FF2B5EF4-FFF2-40B4-BE49-F238E27FC236}">
                <a16:creationId xmlns:a16="http://schemas.microsoft.com/office/drawing/2014/main" id="{DAD119FC-2F9B-4FDD-AFCB-7C4BBABC94C5}"/>
              </a:ext>
            </a:extLst>
          </p:cNvPr>
          <p:cNvSpPr>
            <a:spLocks noGrp="1"/>
          </p:cNvSpPr>
          <p:nvPr>
            <p:ph idx="1"/>
          </p:nvPr>
        </p:nvSpPr>
        <p:spPr>
          <a:xfrm>
            <a:off x="463445" y="1402738"/>
            <a:ext cx="11153931" cy="4458415"/>
          </a:xfrm>
        </p:spPr>
        <p:txBody>
          <a:bodyPr/>
          <a:lstStyle/>
          <a:p>
            <a:pPr algn="just">
              <a:lnSpc>
                <a:spcPct val="200000"/>
              </a:lnSpc>
            </a:pPr>
            <a:r>
              <a:rPr lang="en-IN" dirty="0">
                <a:solidFill>
                  <a:srgbClr val="002060"/>
                </a:solidFill>
              </a:rPr>
              <a:t>Imbalanced datasets are a common issue in machine learning, particularly in classification problems. When one class significantly outnumbers the other(s), it can lead to biased models that favour the majority class. Managing imbalanced datasets effectively is crucial to ensure that the model performs well across all classes, not just the majority ones.</a:t>
            </a:r>
          </a:p>
        </p:txBody>
      </p:sp>
    </p:spTree>
    <p:extLst>
      <p:ext uri="{BB962C8B-B14F-4D97-AF65-F5344CB8AC3E}">
        <p14:creationId xmlns:p14="http://schemas.microsoft.com/office/powerpoint/2010/main" val="851311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ow to handle imbalanced datasets? | by Vaibhav Shukla | Good Audience">
            <a:extLst>
              <a:ext uri="{FF2B5EF4-FFF2-40B4-BE49-F238E27FC236}">
                <a16:creationId xmlns:a16="http://schemas.microsoft.com/office/drawing/2014/main" id="{40BCE5C2-CBE7-4A8A-9121-9FB36F82DD4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8476" y="627583"/>
            <a:ext cx="11088510" cy="5248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810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9B82B6-D752-458E-B743-63263641774D}"/>
              </a:ext>
            </a:extLst>
          </p:cNvPr>
          <p:cNvPicPr>
            <a:picLocks noChangeAspect="1"/>
          </p:cNvPicPr>
          <p:nvPr/>
        </p:nvPicPr>
        <p:blipFill rotWithShape="1">
          <a:blip r:embed="rId2">
            <a:extLst>
              <a:ext uri="{28A0092B-C50C-407E-A947-70E740481C1C}">
                <a14:useLocalDpi xmlns:a14="http://schemas.microsoft.com/office/drawing/2010/main" val="0"/>
              </a:ext>
            </a:extLst>
          </a:blip>
          <a:srcRect b="7301"/>
          <a:stretch/>
        </p:blipFill>
        <p:spPr>
          <a:xfrm>
            <a:off x="0" y="1673"/>
            <a:ext cx="12192000" cy="6354157"/>
          </a:xfrm>
          <a:prstGeom prst="rect">
            <a:avLst/>
          </a:prstGeom>
        </p:spPr>
      </p:pic>
    </p:spTree>
    <p:extLst>
      <p:ext uri="{BB962C8B-B14F-4D97-AF65-F5344CB8AC3E}">
        <p14:creationId xmlns:p14="http://schemas.microsoft.com/office/powerpoint/2010/main" val="9397854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287</TotalTime>
  <Words>780</Words>
  <Application>Microsoft Office PowerPoint</Application>
  <PresentationFormat>Widescreen</PresentationFormat>
  <Paragraphs>57</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Calibri Light</vt:lpstr>
      <vt:lpstr>Symbol</vt:lpstr>
      <vt:lpstr>Times New Roman</vt:lpstr>
      <vt:lpstr>Office Theme</vt:lpstr>
      <vt:lpstr>Imbalanced datasets</vt:lpstr>
      <vt:lpstr>Balanced dataset</vt:lpstr>
      <vt:lpstr>PowerPoint Presentation</vt:lpstr>
      <vt:lpstr>Imbalanced dataset</vt:lpstr>
      <vt:lpstr>Imbalanced datasets</vt:lpstr>
      <vt:lpstr>PowerPoint Presentation</vt:lpstr>
      <vt:lpstr>Imbalanced dataset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Managing Imbalanced Datasets</vt:lpstr>
      <vt:lpstr>1. Synthetic Minority Over-sampling Technique (SMOTE)</vt:lpstr>
      <vt:lpstr>PowerPoint Presentation</vt:lpstr>
      <vt:lpstr>How SMOTE works ?</vt:lpstr>
      <vt:lpstr>PowerPoint Presentation</vt:lpstr>
      <vt:lpstr>2. Random Under-Sampling (RUS)</vt:lpstr>
      <vt:lpstr>How RUS works?</vt:lpstr>
      <vt:lpstr>PowerPoint Presentation</vt:lpstr>
      <vt:lpstr>3. Feature Importance</vt:lpstr>
      <vt:lpstr>How to measure Feature Importance ?</vt:lpstr>
      <vt:lpstr>Using Feature Importance with SMOTE and RUS: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Imbalanced datasets</dc:title>
  <dc:creator>DELL</dc:creator>
  <cp:lastModifiedBy>DELL</cp:lastModifiedBy>
  <cp:revision>12</cp:revision>
  <dcterms:created xsi:type="dcterms:W3CDTF">2024-09-03T04:16:52Z</dcterms:created>
  <dcterms:modified xsi:type="dcterms:W3CDTF">2024-09-03T09:03:57Z</dcterms:modified>
</cp:coreProperties>
</file>